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99" r:id="rId6"/>
    <p:sldId id="296" r:id="rId7"/>
    <p:sldId id="259" r:id="rId8"/>
    <p:sldId id="268" r:id="rId9"/>
    <p:sldId id="257" r:id="rId10"/>
    <p:sldId id="293" r:id="rId11"/>
    <p:sldId id="258" r:id="rId12"/>
    <p:sldId id="283" r:id="rId13"/>
    <p:sldId id="273" r:id="rId14"/>
    <p:sldId id="272" r:id="rId15"/>
    <p:sldId id="298" r:id="rId16"/>
    <p:sldId id="297" r:id="rId17"/>
    <p:sldId id="300" r:id="rId18"/>
  </p:sldIdLst>
  <p:sldSz cx="12801600" cy="9601200" type="A3"/>
  <p:notesSz cx="9926638" cy="143557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F2E66E-1C58-4DF8-92BC-3AE8C66DE799}" v="10" dt="2025-02-05T12:14:16.4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27" autoAdjust="0"/>
    <p:restoredTop sz="94660"/>
  </p:normalViewPr>
  <p:slideViewPr>
    <p:cSldViewPr snapToGrid="0">
      <p:cViewPr varScale="1">
        <p:scale>
          <a:sx n="70" d="100"/>
          <a:sy n="70" d="100"/>
        </p:scale>
        <p:origin x="84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4T13:49:38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F7560-C4C6-4972-A38A-35506A89D0EA}" type="datetimeFigureOut">
              <a:rPr lang="en-GB" smtClean="0"/>
              <a:t>05/02/2025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D8308-5491-4662-AC9C-94CABD66E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57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F7560-C4C6-4972-A38A-35506A89D0EA}" type="datetimeFigureOut">
              <a:rPr lang="en-GB" smtClean="0"/>
              <a:t>05/02/2025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D8308-5491-4662-AC9C-94CABD66E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678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F7560-C4C6-4972-A38A-35506A89D0EA}" type="datetimeFigureOut">
              <a:rPr lang="en-GB" smtClean="0"/>
              <a:t>05/02/2025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D8308-5491-4662-AC9C-94CABD66E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677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F7560-C4C6-4972-A38A-35506A89D0EA}" type="datetimeFigureOut">
              <a:rPr lang="en-GB" smtClean="0"/>
              <a:t>05/02/2025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D8308-5491-4662-AC9C-94CABD66E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112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F7560-C4C6-4972-A38A-35506A89D0EA}" type="datetimeFigureOut">
              <a:rPr lang="en-GB" smtClean="0"/>
              <a:t>05/02/2025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D8308-5491-4662-AC9C-94CABD66E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729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F7560-C4C6-4972-A38A-35506A89D0EA}" type="datetimeFigureOut">
              <a:rPr lang="en-GB" smtClean="0"/>
              <a:t>05/02/2025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D8308-5491-4662-AC9C-94CABD66E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626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F7560-C4C6-4972-A38A-35506A89D0EA}" type="datetimeFigureOut">
              <a:rPr lang="en-GB" smtClean="0"/>
              <a:t>05/02/2025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D8308-5491-4662-AC9C-94CABD66E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699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F7560-C4C6-4972-A38A-35506A89D0EA}" type="datetimeFigureOut">
              <a:rPr lang="en-GB" smtClean="0"/>
              <a:t>05/02/2025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D8308-5491-4662-AC9C-94CABD66E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907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F7560-C4C6-4972-A38A-35506A89D0EA}" type="datetimeFigureOut">
              <a:rPr lang="en-GB" smtClean="0"/>
              <a:t>05/02/2025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D8308-5491-4662-AC9C-94CABD66E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720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F7560-C4C6-4972-A38A-35506A89D0EA}" type="datetimeFigureOut">
              <a:rPr lang="en-GB" smtClean="0"/>
              <a:t>05/02/2025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D8308-5491-4662-AC9C-94CABD66E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891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F7560-C4C6-4972-A38A-35506A89D0EA}" type="datetimeFigureOut">
              <a:rPr lang="en-GB" smtClean="0"/>
              <a:t>05/02/2025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D8308-5491-4662-AC9C-94CABD66E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F7560-C4C6-4972-A38A-35506A89D0EA}" type="datetimeFigureOut">
              <a:rPr lang="en-GB" smtClean="0"/>
              <a:t>05/02/2025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D8308-5491-4662-AC9C-94CABD66E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812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t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14.emf"/><Relationship Id="rId7" Type="http://schemas.openxmlformats.org/officeDocument/2006/relationships/image" Target="../media/image3.jp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6.tif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15.emf"/><Relationship Id="rId7" Type="http://schemas.openxmlformats.org/officeDocument/2006/relationships/image" Target="../media/image3.jp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6.tif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customXml" Target="../ink/ink1.xml"/><Relationship Id="rId3" Type="http://schemas.openxmlformats.org/officeDocument/2006/relationships/image" Target="../media/image1.jpg"/><Relationship Id="rId7" Type="http://schemas.openxmlformats.org/officeDocument/2006/relationships/image" Target="../media/image16.jpg"/><Relationship Id="rId12" Type="http://schemas.openxmlformats.org/officeDocument/2006/relationships/image" Target="../media/image21.jpg"/><Relationship Id="rId2" Type="http://schemas.openxmlformats.org/officeDocument/2006/relationships/image" Target="../media/image6.tif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11" Type="http://schemas.openxmlformats.org/officeDocument/2006/relationships/image" Target="../media/image20.jpeg"/><Relationship Id="rId5" Type="http://schemas.openxmlformats.org/officeDocument/2006/relationships/image" Target="../media/image3.jpg"/><Relationship Id="rId15" Type="http://schemas.openxmlformats.org/officeDocument/2006/relationships/image" Target="../media/image21.png"/><Relationship Id="rId10" Type="http://schemas.openxmlformats.org/officeDocument/2006/relationships/image" Target="../media/image19.jpeg"/><Relationship Id="rId4" Type="http://schemas.openxmlformats.org/officeDocument/2006/relationships/image" Target="../media/image2.png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12" Type="http://schemas.openxmlformats.org/officeDocument/2006/relationships/image" Target="../media/image26.jpe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11" Type="http://schemas.openxmlformats.org/officeDocument/2006/relationships/image" Target="../media/image25.jpeg"/><Relationship Id="rId5" Type="http://schemas.openxmlformats.org/officeDocument/2006/relationships/image" Target="../media/image3.jpg"/><Relationship Id="rId10" Type="http://schemas.openxmlformats.org/officeDocument/2006/relationships/image" Target="../media/image24.jpeg"/><Relationship Id="rId4" Type="http://schemas.openxmlformats.org/officeDocument/2006/relationships/image" Target="../media/image2.png"/><Relationship Id="rId9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tif"/><Relationship Id="rId7" Type="http://schemas.openxmlformats.org/officeDocument/2006/relationships/image" Target="../media/image4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11.emf"/><Relationship Id="rId7" Type="http://schemas.openxmlformats.org/officeDocument/2006/relationships/image" Target="../media/image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6.tif"/><Relationship Id="rId10" Type="http://schemas.openxmlformats.org/officeDocument/2006/relationships/image" Target="../media/image7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12.emf"/><Relationship Id="rId7" Type="http://schemas.openxmlformats.org/officeDocument/2006/relationships/image" Target="../media/image3.jp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6.tif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13.emf"/><Relationship Id="rId7" Type="http://schemas.openxmlformats.org/officeDocument/2006/relationships/image" Target="../media/image3.jp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6.tif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3E43245-22FD-7C8A-59BA-52760D2460B6}"/>
              </a:ext>
            </a:extLst>
          </p:cNvPr>
          <p:cNvSpPr/>
          <p:nvPr/>
        </p:nvSpPr>
        <p:spPr>
          <a:xfrm>
            <a:off x="7828843" y="265167"/>
            <a:ext cx="39709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</a:rPr>
              <a:t>Cnoc Soilleir</a:t>
            </a:r>
            <a:endParaRPr kumimoji="0" lang="en-GB" sz="6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BC3928-95F9-8186-06A3-45F33D72E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462" y="8821075"/>
            <a:ext cx="657635" cy="657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0BD58E-CBCA-BFFB-B6E5-96D54D356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79" y="8821075"/>
            <a:ext cx="1191050" cy="6576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4AD083-C3E8-AD34-5F0E-EFBE9B11B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04" y="8859507"/>
            <a:ext cx="1555635" cy="6576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218289-CB91-6B67-F67C-3ACCC273DA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4" y="8869126"/>
            <a:ext cx="657635" cy="6576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983BC8-3D1B-2C8B-7938-29EF12F88B5E}"/>
              </a:ext>
            </a:extLst>
          </p:cNvPr>
          <p:cNvSpPr txBox="1"/>
          <p:nvPr/>
        </p:nvSpPr>
        <p:spPr>
          <a:xfrm rot="5400000">
            <a:off x="8353552" y="3948047"/>
            <a:ext cx="58837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chemeClr val="accent2">
                    <a:lumMod val="40000"/>
                    <a:lumOff val="60000"/>
                  </a:schemeClr>
                </a:solidFill>
                <a:latin typeface="Stencil" panose="040409050D0802020404" pitchFamily="82" charset="0"/>
              </a:rPr>
              <a:t>Phase   2</a:t>
            </a:r>
          </a:p>
        </p:txBody>
      </p:sp>
      <p:pic>
        <p:nvPicPr>
          <p:cNvPr id="16" name="Picture 15" descr="A group of people on a stage&#10;&#10;Description automatically generated with medium confidence">
            <a:extLst>
              <a:ext uri="{FF2B5EF4-FFF2-40B4-BE49-F238E27FC236}">
                <a16:creationId xmlns:a16="http://schemas.microsoft.com/office/drawing/2014/main" id="{A567E7A8-A4D7-822E-C9FE-814155F8FA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0964"/>
            <a:ext cx="10509956" cy="59118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674F69-DABA-3289-AF4D-D47CE76811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426" y="8821075"/>
            <a:ext cx="2091305" cy="51299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16D77F9-7854-EC75-0F9F-9C5860686DEA}"/>
              </a:ext>
            </a:extLst>
          </p:cNvPr>
          <p:cNvSpPr/>
          <p:nvPr/>
        </p:nvSpPr>
        <p:spPr>
          <a:xfrm>
            <a:off x="4057676" y="8284351"/>
            <a:ext cx="7750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>
              <a:tabLst>
                <a:tab pos="2149316" algn="ctr"/>
                <a:tab pos="4298633" algn="r"/>
                <a:tab pos="2149316" algn="ctr"/>
                <a:tab pos="4298633" algn="r"/>
                <a:tab pos="4983956" algn="ctr"/>
                <a:tab pos="7778591" algn="l"/>
              </a:tabLst>
            </a:pPr>
            <a:r>
              <a:rPr lang="en-GB" sz="3200" dirty="0">
                <a:solidFill>
                  <a:srgbClr val="ED7D3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Joint Venture with a Shared Vision </a:t>
            </a:r>
            <a:endParaRPr lang="en-GB" sz="3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EA024E-3721-799D-1CAB-DD6DB5E373F9}"/>
              </a:ext>
            </a:extLst>
          </p:cNvPr>
          <p:cNvSpPr txBox="1"/>
          <p:nvPr/>
        </p:nvSpPr>
        <p:spPr>
          <a:xfrm>
            <a:off x="1549400" y="7712995"/>
            <a:ext cx="8960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Artist’s</a:t>
            </a:r>
            <a:r>
              <a:rPr lang="en-GB" sz="2000" dirty="0">
                <a:solidFill>
                  <a:schemeClr val="bg1">
                    <a:lumMod val="65000"/>
                  </a:schemeClr>
                </a:solidFill>
              </a:rPr>
              <a:t> impression of the new performance space with adjustable seating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68992A-001B-557A-F002-0B17635B64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01" y="8986380"/>
            <a:ext cx="3443202" cy="30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05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2A64031-BB8F-5B3B-B30C-66149C2D8E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9471085"/>
              </p:ext>
            </p:extLst>
          </p:nvPr>
        </p:nvGraphicFramePr>
        <p:xfrm>
          <a:off x="-17932" y="207694"/>
          <a:ext cx="11771053" cy="83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8165938" imgH="12831780" progId="Acrobat.Document.DC">
                  <p:embed/>
                </p:oleObj>
              </mc:Choice>
              <mc:Fallback>
                <p:oleObj name="Acrobat Document" r:id="rId2" imgW="18165938" imgH="12831780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B2A64031-BB8F-5B3B-B30C-66149C2D8E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7932" y="207694"/>
                        <a:ext cx="11771053" cy="83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A68145-22C9-4E3D-AAF9-78D63D1F501A}"/>
              </a:ext>
            </a:extLst>
          </p:cNvPr>
          <p:cNvCxnSpPr/>
          <p:nvPr/>
        </p:nvCxnSpPr>
        <p:spPr>
          <a:xfrm>
            <a:off x="6282947" y="4322193"/>
            <a:ext cx="0" cy="3600450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974D351-80B3-43DA-BCB5-DD2DFC1A482E}"/>
              </a:ext>
            </a:extLst>
          </p:cNvPr>
          <p:cNvSpPr txBox="1"/>
          <p:nvPr/>
        </p:nvSpPr>
        <p:spPr>
          <a:xfrm>
            <a:off x="7300821" y="6839328"/>
            <a:ext cx="2281427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40" dirty="0">
                <a:solidFill>
                  <a:schemeClr val="accent6"/>
                </a:solidFill>
              </a:rPr>
              <a:t>Phase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5019BA-769B-4982-ACC4-AD884A54DAAF}"/>
              </a:ext>
            </a:extLst>
          </p:cNvPr>
          <p:cNvSpPr txBox="1"/>
          <p:nvPr/>
        </p:nvSpPr>
        <p:spPr>
          <a:xfrm>
            <a:off x="2091933" y="6859764"/>
            <a:ext cx="3374136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40" dirty="0">
                <a:solidFill>
                  <a:schemeClr val="accent2"/>
                </a:solidFill>
              </a:rPr>
              <a:t>Phase 1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F5C2417-68A2-4F6F-A886-11AD46392DB9}"/>
              </a:ext>
            </a:extLst>
          </p:cNvPr>
          <p:cNvCxnSpPr>
            <a:cxnSpLocks/>
          </p:cNvCxnSpPr>
          <p:nvPr/>
        </p:nvCxnSpPr>
        <p:spPr>
          <a:xfrm>
            <a:off x="3567179" y="7150759"/>
            <a:ext cx="271576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A54C3A4-FEA6-4054-A7C2-9FFC7040C0BE}"/>
              </a:ext>
            </a:extLst>
          </p:cNvPr>
          <p:cNvCxnSpPr>
            <a:cxnSpLocks/>
          </p:cNvCxnSpPr>
          <p:nvPr/>
        </p:nvCxnSpPr>
        <p:spPr>
          <a:xfrm flipH="1">
            <a:off x="6227078" y="7133976"/>
            <a:ext cx="1175006" cy="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3339540-6BD7-450C-B906-79AAE70842E6}"/>
              </a:ext>
            </a:extLst>
          </p:cNvPr>
          <p:cNvCxnSpPr>
            <a:cxnSpLocks/>
          </p:cNvCxnSpPr>
          <p:nvPr/>
        </p:nvCxnSpPr>
        <p:spPr>
          <a:xfrm>
            <a:off x="8648967" y="7137043"/>
            <a:ext cx="1434833" cy="13716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6B20AA5-383E-47A0-B170-70B26254C1BB}"/>
              </a:ext>
            </a:extLst>
          </p:cNvPr>
          <p:cNvSpPr txBox="1"/>
          <p:nvPr/>
        </p:nvSpPr>
        <p:spPr>
          <a:xfrm>
            <a:off x="674891" y="7429033"/>
            <a:ext cx="5410272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40" dirty="0">
                <a:solidFill>
                  <a:schemeClr val="accent6"/>
                </a:solidFill>
              </a:rPr>
              <a:t>NORTH EAST ELEVATION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671973-FBAA-4AE7-9CD4-6F54ECB32EA1}"/>
              </a:ext>
            </a:extLst>
          </p:cNvPr>
          <p:cNvSpPr txBox="1"/>
          <p:nvPr/>
        </p:nvSpPr>
        <p:spPr>
          <a:xfrm>
            <a:off x="610191" y="3532337"/>
            <a:ext cx="5410272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40" dirty="0">
                <a:solidFill>
                  <a:schemeClr val="accent6"/>
                </a:solidFill>
              </a:rPr>
              <a:t>NORTH WEST ELEVATION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5408D0-F9EE-4E56-9051-6483EE061BBC}"/>
              </a:ext>
            </a:extLst>
          </p:cNvPr>
          <p:cNvSpPr txBox="1"/>
          <p:nvPr/>
        </p:nvSpPr>
        <p:spPr>
          <a:xfrm>
            <a:off x="635429" y="437404"/>
            <a:ext cx="7200903" cy="8679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5040" spc="630" dirty="0">
                <a:solidFill>
                  <a:schemeClr val="accent6"/>
                </a:solidFill>
              </a:rPr>
              <a:t>ELEVATIONS</a:t>
            </a:r>
            <a:r>
              <a:rPr lang="en-GB" sz="504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4AEC0D-82B5-462E-A2B6-7219EC6F9AF7}"/>
              </a:ext>
            </a:extLst>
          </p:cNvPr>
          <p:cNvSpPr txBox="1"/>
          <p:nvPr/>
        </p:nvSpPr>
        <p:spPr>
          <a:xfrm>
            <a:off x="4235881" y="6389138"/>
            <a:ext cx="2244851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>
                <a:solidFill>
                  <a:schemeClr val="accent1"/>
                </a:solidFill>
              </a:rPr>
              <a:t>entrance</a:t>
            </a:r>
            <a:r>
              <a:rPr lang="en-GB" sz="294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F69F580-4244-4E26-89FD-E22F9E696829}"/>
              </a:ext>
            </a:extLst>
          </p:cNvPr>
          <p:cNvSpPr/>
          <p:nvPr/>
        </p:nvSpPr>
        <p:spPr>
          <a:xfrm rot="16200000">
            <a:off x="4673103" y="6322384"/>
            <a:ext cx="240203" cy="2526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4E70655-896B-91C2-E694-C11C8F201823}"/>
              </a:ext>
            </a:extLst>
          </p:cNvPr>
          <p:cNvCxnSpPr>
            <a:cxnSpLocks/>
          </p:cNvCxnSpPr>
          <p:nvPr/>
        </p:nvCxnSpPr>
        <p:spPr>
          <a:xfrm flipH="1">
            <a:off x="1295994" y="7133976"/>
            <a:ext cx="79593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F44C6D76-EB50-3A07-7D0C-EFA25451AD5D}"/>
              </a:ext>
            </a:extLst>
          </p:cNvPr>
          <p:cNvGrpSpPr/>
          <p:nvPr/>
        </p:nvGrpSpPr>
        <p:grpSpPr>
          <a:xfrm>
            <a:off x="185713" y="207694"/>
            <a:ext cx="11798899" cy="9261594"/>
            <a:chOff x="281374" y="265167"/>
            <a:chExt cx="11798899" cy="926159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279F718-6B0C-A27C-BE67-0CE29A60A955}"/>
                </a:ext>
              </a:extLst>
            </p:cNvPr>
            <p:cNvSpPr/>
            <p:nvPr/>
          </p:nvSpPr>
          <p:spPr>
            <a:xfrm>
              <a:off x="7828843" y="265167"/>
              <a:ext cx="397095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 panose="020F0502020204030204" pitchFamily="34" charset="0"/>
                </a:rPr>
                <a:t>Cnoc Soilleir</a:t>
              </a:r>
              <a:endPara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3E60919-7313-6E3A-BB0E-25D06CC65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8426" y="8821075"/>
              <a:ext cx="2091305" cy="51299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48ED4D1-CC6A-19F1-FA20-A96E5990FD75}"/>
                </a:ext>
              </a:extLst>
            </p:cNvPr>
            <p:cNvSpPr/>
            <p:nvPr/>
          </p:nvSpPr>
          <p:spPr>
            <a:xfrm>
              <a:off x="4057676" y="8284351"/>
              <a:ext cx="775072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457200">
                <a:tabLst>
                  <a:tab pos="2149316" algn="ctr"/>
                  <a:tab pos="4298633" algn="r"/>
                  <a:tab pos="2149316" algn="ctr"/>
                  <a:tab pos="4298633" algn="r"/>
                  <a:tab pos="4983956" algn="ctr"/>
                  <a:tab pos="7778591" algn="l"/>
                </a:tabLst>
              </a:pPr>
              <a:r>
                <a:rPr lang="en-GB" sz="3200" dirty="0">
                  <a:solidFill>
                    <a:srgbClr val="ED7D3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A Joint Venture with a Shared Vision </a:t>
              </a:r>
              <a:endParaRPr lang="en-GB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051E478-136C-C0C7-9002-AF1E18598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462" y="8821075"/>
              <a:ext cx="657635" cy="6576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178562A-6593-8E0B-AF35-A6C8C8DF5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5479" y="8821075"/>
              <a:ext cx="1191050" cy="6576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74F2A86-7CF5-3FB2-47EF-149F41C99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04" y="8859507"/>
              <a:ext cx="1555635" cy="65763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086E7C0-3AE5-8493-FC8C-0311BB9CE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74" y="8869126"/>
              <a:ext cx="657635" cy="65763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91265DA-DEAD-6E31-0F40-2A19A244615B}"/>
                </a:ext>
              </a:extLst>
            </p:cNvPr>
            <p:cNvSpPr txBox="1"/>
            <p:nvPr/>
          </p:nvSpPr>
          <p:spPr>
            <a:xfrm rot="5400000">
              <a:off x="8353552" y="3948047"/>
              <a:ext cx="588378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6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tencil" panose="040409050D0802020404" pitchFamily="82" charset="0"/>
                </a:rPr>
                <a:t>Phase   2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CFB9A8C-D78A-9878-4627-4D76465B34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01" y="8986380"/>
            <a:ext cx="3443202" cy="30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26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AB08F33-3666-6AAF-5001-A7011CCFC1DA}"/>
              </a:ext>
            </a:extLst>
          </p:cNvPr>
          <p:cNvGrpSpPr/>
          <p:nvPr/>
        </p:nvGrpSpPr>
        <p:grpSpPr>
          <a:xfrm>
            <a:off x="0" y="0"/>
            <a:ext cx="11771052" cy="8316000"/>
            <a:chOff x="0" y="0"/>
            <a:chExt cx="11771052" cy="8316000"/>
          </a:xfrm>
        </p:grpSpPr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901CAD00-0CEA-0BF0-1B9B-38541A1E7C9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22297385"/>
                </p:ext>
              </p:extLst>
            </p:nvPr>
          </p:nvGraphicFramePr>
          <p:xfrm>
            <a:off x="0" y="0"/>
            <a:ext cx="11771052" cy="8316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crobat Document" r:id="rId2" imgW="18165938" imgH="12831780" progId="Acrobat.Document.DC">
                    <p:embed/>
                  </p:oleObj>
                </mc:Choice>
                <mc:Fallback>
                  <p:oleObj name="Acrobat Document" r:id="rId2" imgW="18165938" imgH="12831780" progId="Acrobat.Document.DC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901CAD00-0CEA-0BF0-1B9B-38541A1E7C9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0" y="0"/>
                          <a:ext cx="11771052" cy="8316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AA68145-22C9-4E3D-AAF9-78D63D1F501A}"/>
                </a:ext>
              </a:extLst>
            </p:cNvPr>
            <p:cNvCxnSpPr/>
            <p:nvPr/>
          </p:nvCxnSpPr>
          <p:spPr>
            <a:xfrm>
              <a:off x="4917605" y="4313174"/>
              <a:ext cx="0" cy="3600450"/>
            </a:xfrm>
            <a:prstGeom prst="line">
              <a:avLst/>
            </a:prstGeom>
            <a:ln w="762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974D351-80B3-43DA-BCB5-DD2DFC1A482E}"/>
                </a:ext>
              </a:extLst>
            </p:cNvPr>
            <p:cNvSpPr txBox="1"/>
            <p:nvPr/>
          </p:nvSpPr>
          <p:spPr>
            <a:xfrm>
              <a:off x="2366760" y="6745035"/>
              <a:ext cx="2281427" cy="54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940" dirty="0">
                  <a:solidFill>
                    <a:schemeClr val="accent6"/>
                  </a:solidFill>
                </a:rPr>
                <a:t>Phase 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5019BA-769B-4982-ACC4-AD884A54DAAF}"/>
                </a:ext>
              </a:extLst>
            </p:cNvPr>
            <p:cNvSpPr txBox="1"/>
            <p:nvPr/>
          </p:nvSpPr>
          <p:spPr>
            <a:xfrm>
              <a:off x="5699418" y="6714536"/>
              <a:ext cx="3374136" cy="54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940" dirty="0">
                  <a:solidFill>
                    <a:schemeClr val="accent2"/>
                  </a:solidFill>
                </a:rPr>
                <a:t>Phase 1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B6CE6CD-8594-4C5C-A7F3-0BA7242FBB45}"/>
                </a:ext>
              </a:extLst>
            </p:cNvPr>
            <p:cNvCxnSpPr/>
            <p:nvPr/>
          </p:nvCxnSpPr>
          <p:spPr>
            <a:xfrm flipH="1">
              <a:off x="4917605" y="7033441"/>
              <a:ext cx="781813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F5C2417-68A2-4F6F-A886-11AD46392DB9}"/>
                </a:ext>
              </a:extLst>
            </p:cNvPr>
            <p:cNvCxnSpPr/>
            <p:nvPr/>
          </p:nvCxnSpPr>
          <p:spPr>
            <a:xfrm>
              <a:off x="7047807" y="6989226"/>
              <a:ext cx="2715768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A54C3A4-FEA6-4054-A7C2-9FFC7040C0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9334" y="7025980"/>
              <a:ext cx="1175006" cy="0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3339540-6BD7-450C-B906-79AAE70842E6}"/>
                </a:ext>
              </a:extLst>
            </p:cNvPr>
            <p:cNvCxnSpPr>
              <a:cxnSpLocks/>
            </p:cNvCxnSpPr>
            <p:nvPr/>
          </p:nvCxnSpPr>
          <p:spPr>
            <a:xfrm>
              <a:off x="3742602" y="7019726"/>
              <a:ext cx="1175003" cy="13716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6B20AA5-383E-47A0-B170-70B26254C1BB}"/>
                </a:ext>
              </a:extLst>
            </p:cNvPr>
            <p:cNvSpPr txBox="1"/>
            <p:nvPr/>
          </p:nvSpPr>
          <p:spPr>
            <a:xfrm>
              <a:off x="435469" y="7540246"/>
              <a:ext cx="5410272" cy="54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940" dirty="0">
                  <a:solidFill>
                    <a:schemeClr val="accent6"/>
                  </a:solidFill>
                </a:rPr>
                <a:t>SOUTH WEST ELEVATION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A671973-FBAA-4AE7-9CD4-6F54ECB32EA1}"/>
                </a:ext>
              </a:extLst>
            </p:cNvPr>
            <p:cNvSpPr txBox="1"/>
            <p:nvPr/>
          </p:nvSpPr>
          <p:spPr>
            <a:xfrm>
              <a:off x="435469" y="3382556"/>
              <a:ext cx="5410272" cy="54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940" dirty="0">
                  <a:solidFill>
                    <a:schemeClr val="accent6"/>
                  </a:solidFill>
                </a:rPr>
                <a:t>SOUTH EAST ELEVATION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E928245-1826-872F-3D5B-C2392F03BEEB}"/>
              </a:ext>
            </a:extLst>
          </p:cNvPr>
          <p:cNvGrpSpPr/>
          <p:nvPr/>
        </p:nvGrpSpPr>
        <p:grpSpPr>
          <a:xfrm>
            <a:off x="281374" y="265167"/>
            <a:ext cx="11798899" cy="9261594"/>
            <a:chOff x="281374" y="265167"/>
            <a:chExt cx="11798899" cy="92615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D41AF24-8C84-63E6-0B83-FF9B407084A3}"/>
                </a:ext>
              </a:extLst>
            </p:cNvPr>
            <p:cNvSpPr/>
            <p:nvPr/>
          </p:nvSpPr>
          <p:spPr>
            <a:xfrm>
              <a:off x="7828843" y="265167"/>
              <a:ext cx="397095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 panose="020F0502020204030204" pitchFamily="34" charset="0"/>
                </a:rPr>
                <a:t>Cnoc Soilleir</a:t>
              </a:r>
              <a:endPara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2DA94CB-C231-0192-DEB9-224EFB249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8426" y="8821075"/>
              <a:ext cx="2091305" cy="51299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110F2E-35EC-E0B4-6EA2-7BE5FF846500}"/>
                </a:ext>
              </a:extLst>
            </p:cNvPr>
            <p:cNvSpPr/>
            <p:nvPr/>
          </p:nvSpPr>
          <p:spPr>
            <a:xfrm>
              <a:off x="4057676" y="8284351"/>
              <a:ext cx="775072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457200">
                <a:tabLst>
                  <a:tab pos="2149316" algn="ctr"/>
                  <a:tab pos="4298633" algn="r"/>
                  <a:tab pos="2149316" algn="ctr"/>
                  <a:tab pos="4298633" algn="r"/>
                  <a:tab pos="4983956" algn="ctr"/>
                  <a:tab pos="7778591" algn="l"/>
                </a:tabLst>
              </a:pPr>
              <a:r>
                <a:rPr lang="en-GB" sz="3200" dirty="0">
                  <a:solidFill>
                    <a:srgbClr val="ED7D3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A Joint Venture with a Shared Vision </a:t>
              </a:r>
              <a:endParaRPr lang="en-GB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67CC31C-7A8B-88F0-8605-A793F7412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462" y="8821075"/>
              <a:ext cx="657635" cy="6576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88342ED-28F9-EADA-289B-68A870DFB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5479" y="8821075"/>
              <a:ext cx="1191050" cy="6576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82CC9DD-B909-D76E-40FA-BF8379D66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04" y="8859507"/>
              <a:ext cx="1555635" cy="65763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9ED71DF-DCF3-9A90-0C92-FF43BB549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74" y="8869126"/>
              <a:ext cx="657635" cy="65763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6FB834F-3C7D-117E-CCC4-E229E793B98B}"/>
                </a:ext>
              </a:extLst>
            </p:cNvPr>
            <p:cNvSpPr txBox="1"/>
            <p:nvPr/>
          </p:nvSpPr>
          <p:spPr>
            <a:xfrm rot="5400000">
              <a:off x="8353552" y="3948047"/>
              <a:ext cx="588378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6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tencil" panose="040409050D0802020404" pitchFamily="82" charset="0"/>
                </a:rPr>
                <a:t>Phase   2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7FF966D-13F9-F5D6-E8A3-DF28BD5A8ACC}"/>
              </a:ext>
            </a:extLst>
          </p:cNvPr>
          <p:cNvSpPr txBox="1"/>
          <p:nvPr/>
        </p:nvSpPr>
        <p:spPr>
          <a:xfrm>
            <a:off x="635429" y="437404"/>
            <a:ext cx="7200903" cy="8679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5040" spc="630" dirty="0">
                <a:solidFill>
                  <a:schemeClr val="accent6"/>
                </a:solidFill>
              </a:rPr>
              <a:t>ELEVATIONS</a:t>
            </a:r>
            <a:r>
              <a:rPr lang="en-GB" sz="504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316FA77-A3B1-54E9-2074-94409554E5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01" y="8986380"/>
            <a:ext cx="3443202" cy="30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67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E928245-1826-872F-3D5B-C2392F03BEEB}"/>
              </a:ext>
            </a:extLst>
          </p:cNvPr>
          <p:cNvGrpSpPr/>
          <p:nvPr/>
        </p:nvGrpSpPr>
        <p:grpSpPr>
          <a:xfrm>
            <a:off x="281374" y="265167"/>
            <a:ext cx="11798899" cy="9261594"/>
            <a:chOff x="281374" y="265167"/>
            <a:chExt cx="11798899" cy="92615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D41AF24-8C84-63E6-0B83-FF9B407084A3}"/>
                </a:ext>
              </a:extLst>
            </p:cNvPr>
            <p:cNvSpPr/>
            <p:nvPr/>
          </p:nvSpPr>
          <p:spPr>
            <a:xfrm>
              <a:off x="7828843" y="265167"/>
              <a:ext cx="397095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 panose="020F0502020204030204" pitchFamily="34" charset="0"/>
                </a:rPr>
                <a:t>Cnoc Soilleir</a:t>
              </a:r>
              <a:endPara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2DA94CB-C231-0192-DEB9-224EFB249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8426" y="8821075"/>
              <a:ext cx="2091305" cy="51299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110F2E-35EC-E0B4-6EA2-7BE5FF846500}"/>
                </a:ext>
              </a:extLst>
            </p:cNvPr>
            <p:cNvSpPr/>
            <p:nvPr/>
          </p:nvSpPr>
          <p:spPr>
            <a:xfrm>
              <a:off x="4057676" y="8284351"/>
              <a:ext cx="775072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457200">
                <a:tabLst>
                  <a:tab pos="2149316" algn="ctr"/>
                  <a:tab pos="4298633" algn="r"/>
                  <a:tab pos="2149316" algn="ctr"/>
                  <a:tab pos="4298633" algn="r"/>
                  <a:tab pos="4983956" algn="ctr"/>
                  <a:tab pos="7778591" algn="l"/>
                </a:tabLst>
              </a:pPr>
              <a:r>
                <a:rPr lang="en-GB" sz="3200" dirty="0">
                  <a:solidFill>
                    <a:srgbClr val="ED7D3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A Joint Venture with a Shared Vision </a:t>
              </a:r>
              <a:endParaRPr lang="en-GB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67CC31C-7A8B-88F0-8605-A793F7412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462" y="8821075"/>
              <a:ext cx="657635" cy="6576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88342ED-28F9-EADA-289B-68A870DFB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5479" y="8821075"/>
              <a:ext cx="1191050" cy="6576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82CC9DD-B909-D76E-40FA-BF8379D66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04" y="8859507"/>
              <a:ext cx="1555635" cy="65763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9ED71DF-DCF3-9A90-0C92-FF43BB549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74" y="8869126"/>
              <a:ext cx="657635" cy="65763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6FB834F-3C7D-117E-CCC4-E229E793B98B}"/>
                </a:ext>
              </a:extLst>
            </p:cNvPr>
            <p:cNvSpPr txBox="1"/>
            <p:nvPr/>
          </p:nvSpPr>
          <p:spPr>
            <a:xfrm rot="5400000">
              <a:off x="8353552" y="3948047"/>
              <a:ext cx="588378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6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tencil" panose="040409050D0802020404" pitchFamily="82" charset="0"/>
                </a:rPr>
                <a:t>Phase   2</a:t>
              </a:r>
            </a:p>
          </p:txBody>
        </p:sp>
      </p:grpSp>
      <p:pic>
        <p:nvPicPr>
          <p:cNvPr id="25" name="Picture 24" descr="A picture containing outdoor, grass, sky, text&#10;&#10;Description automatically generated">
            <a:extLst>
              <a:ext uri="{FF2B5EF4-FFF2-40B4-BE49-F238E27FC236}">
                <a16:creationId xmlns:a16="http://schemas.microsoft.com/office/drawing/2014/main" id="{C77C06C4-A240-AA97-67CD-12FC241C55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53"/>
          <a:stretch/>
        </p:blipFill>
        <p:spPr>
          <a:xfrm>
            <a:off x="0" y="1803400"/>
            <a:ext cx="9965267" cy="4038600"/>
          </a:xfrm>
          <a:prstGeom prst="rect">
            <a:avLst/>
          </a:prstGeom>
        </p:spPr>
      </p:pic>
      <p:pic>
        <p:nvPicPr>
          <p:cNvPr id="27" name="Picture 26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11DEF46D-27D3-B8D7-28FA-26637B1AA5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00" y="6222691"/>
            <a:ext cx="2112100" cy="1512000"/>
          </a:xfrm>
          <a:prstGeom prst="rect">
            <a:avLst/>
          </a:prstGeom>
        </p:spPr>
      </p:pic>
      <p:pic>
        <p:nvPicPr>
          <p:cNvPr id="29" name="Picture 28" descr="A group of people sitting in chairs in a room&#10;&#10;Description automatically generated">
            <a:extLst>
              <a:ext uri="{FF2B5EF4-FFF2-40B4-BE49-F238E27FC236}">
                <a16:creationId xmlns:a16="http://schemas.microsoft.com/office/drawing/2014/main" id="{8E30DF53-78B3-EDB8-5596-EA73DB6FFB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2691"/>
            <a:ext cx="2016000" cy="1512000"/>
          </a:xfrm>
          <a:prstGeom prst="rect">
            <a:avLst/>
          </a:prstGeom>
        </p:spPr>
      </p:pic>
      <p:pic>
        <p:nvPicPr>
          <p:cNvPr id="31" name="Picture 30" descr="A group of people playing instruments&#10;&#10;Description automatically generated with medium confidence">
            <a:extLst>
              <a:ext uri="{FF2B5EF4-FFF2-40B4-BE49-F238E27FC236}">
                <a16:creationId xmlns:a16="http://schemas.microsoft.com/office/drawing/2014/main" id="{14A98918-CA6D-5D97-E82B-3D58E14065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860" y="6222691"/>
            <a:ext cx="2016001" cy="1512000"/>
          </a:xfrm>
          <a:prstGeom prst="rect">
            <a:avLst/>
          </a:prstGeom>
        </p:spPr>
      </p:pic>
      <p:pic>
        <p:nvPicPr>
          <p:cNvPr id="33" name="Picture 32" descr="A group of people in a room with a christmas tree&#10;&#10;Description automatically generated">
            <a:extLst>
              <a:ext uri="{FF2B5EF4-FFF2-40B4-BE49-F238E27FC236}">
                <a16:creationId xmlns:a16="http://schemas.microsoft.com/office/drawing/2014/main" id="{C608974F-0892-41ED-BB05-9724211053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521" y="6222691"/>
            <a:ext cx="2016000" cy="1512000"/>
          </a:xfrm>
          <a:prstGeom prst="rect">
            <a:avLst/>
          </a:prstGeom>
        </p:spPr>
      </p:pic>
      <p:pic>
        <p:nvPicPr>
          <p:cNvPr id="35" name="Picture 34" descr="A person sitting in a chair in front of a keyboard&#10;&#10;Description automatically generated with medium confidence">
            <a:extLst>
              <a:ext uri="{FF2B5EF4-FFF2-40B4-BE49-F238E27FC236}">
                <a16:creationId xmlns:a16="http://schemas.microsoft.com/office/drawing/2014/main" id="{D249D24B-80A6-2832-0A8C-0CCE1973D50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2" t="822" r="1169" b="-822"/>
          <a:stretch/>
        </p:blipFill>
        <p:spPr>
          <a:xfrm>
            <a:off x="8382292" y="6226267"/>
            <a:ext cx="1569661" cy="1512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325F117-0827-A3A5-98D0-52866F3C2027}"/>
                  </a:ext>
                </a:extLst>
              </p14:cNvPr>
              <p14:cNvContentPartPr/>
              <p14:nvPr/>
            </p14:nvContentPartPr>
            <p14:xfrm>
              <a:off x="1815860" y="2895200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325F117-0827-A3A5-98D0-52866F3C202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807220" y="288620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1AB0222C-317D-4468-D395-C462F09F0662}"/>
              </a:ext>
            </a:extLst>
          </p:cNvPr>
          <p:cNvSpPr/>
          <p:nvPr/>
        </p:nvSpPr>
        <p:spPr>
          <a:xfrm>
            <a:off x="1790700" y="2794000"/>
            <a:ext cx="2667000" cy="787400"/>
          </a:xfrm>
          <a:custGeom>
            <a:avLst/>
            <a:gdLst>
              <a:gd name="connsiteX0" fmla="*/ 0 w 2667000"/>
              <a:gd name="connsiteY0" fmla="*/ 0 h 787400"/>
              <a:gd name="connsiteX1" fmla="*/ 2413000 w 2667000"/>
              <a:gd name="connsiteY1" fmla="*/ 228600 h 787400"/>
              <a:gd name="connsiteX2" fmla="*/ 2667000 w 2667000"/>
              <a:gd name="connsiteY2" fmla="*/ 787400 h 787400"/>
              <a:gd name="connsiteX3" fmla="*/ 279400 w 2667000"/>
              <a:gd name="connsiteY3" fmla="*/ 673100 h 787400"/>
              <a:gd name="connsiteX4" fmla="*/ 0 w 2667000"/>
              <a:gd name="connsiteY4" fmla="*/ 0 h 7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7000" h="787400">
                <a:moveTo>
                  <a:pt x="0" y="0"/>
                </a:moveTo>
                <a:lnTo>
                  <a:pt x="2413000" y="228600"/>
                </a:lnTo>
                <a:lnTo>
                  <a:pt x="2667000" y="787400"/>
                </a:lnTo>
                <a:lnTo>
                  <a:pt x="279400" y="6731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5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95661500-2A63-7FEB-9A93-C946A66244CF}"/>
              </a:ext>
            </a:extLst>
          </p:cNvPr>
          <p:cNvSpPr/>
          <p:nvPr/>
        </p:nvSpPr>
        <p:spPr>
          <a:xfrm>
            <a:off x="1346200" y="3784600"/>
            <a:ext cx="3175000" cy="203200"/>
          </a:xfrm>
          <a:custGeom>
            <a:avLst/>
            <a:gdLst>
              <a:gd name="connsiteX0" fmla="*/ 215900 w 3175000"/>
              <a:gd name="connsiteY0" fmla="*/ 63500 h 203200"/>
              <a:gd name="connsiteX1" fmla="*/ 723900 w 3175000"/>
              <a:gd name="connsiteY1" fmla="*/ 0 h 203200"/>
              <a:gd name="connsiteX2" fmla="*/ 3124200 w 3175000"/>
              <a:gd name="connsiteY2" fmla="*/ 50800 h 203200"/>
              <a:gd name="connsiteX3" fmla="*/ 3175000 w 3175000"/>
              <a:gd name="connsiteY3" fmla="*/ 203200 h 203200"/>
              <a:gd name="connsiteX4" fmla="*/ 368300 w 3175000"/>
              <a:gd name="connsiteY4" fmla="*/ 190500 h 203200"/>
              <a:gd name="connsiteX5" fmla="*/ 0 w 3175000"/>
              <a:gd name="connsiteY5" fmla="*/ 190500 h 203200"/>
              <a:gd name="connsiteX6" fmla="*/ 215900 w 3175000"/>
              <a:gd name="connsiteY6" fmla="*/ 6350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000" h="203200">
                <a:moveTo>
                  <a:pt x="215900" y="63500"/>
                </a:moveTo>
                <a:lnTo>
                  <a:pt x="723900" y="0"/>
                </a:lnTo>
                <a:lnTo>
                  <a:pt x="3124200" y="50800"/>
                </a:lnTo>
                <a:lnTo>
                  <a:pt x="3175000" y="203200"/>
                </a:lnTo>
                <a:lnTo>
                  <a:pt x="368300" y="190500"/>
                </a:lnTo>
                <a:lnTo>
                  <a:pt x="0" y="190500"/>
                </a:lnTo>
                <a:lnTo>
                  <a:pt x="215900" y="63500"/>
                </a:lnTo>
                <a:close/>
              </a:path>
            </a:pathLst>
          </a:custGeom>
          <a:solidFill>
            <a:schemeClr val="bg2">
              <a:lumMod val="25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877FC173-9435-2337-1D41-BA27696D1813}"/>
              </a:ext>
            </a:extLst>
          </p:cNvPr>
          <p:cNvSpPr/>
          <p:nvPr/>
        </p:nvSpPr>
        <p:spPr>
          <a:xfrm>
            <a:off x="1587500" y="2832100"/>
            <a:ext cx="2882900" cy="1016000"/>
          </a:xfrm>
          <a:custGeom>
            <a:avLst/>
            <a:gdLst>
              <a:gd name="connsiteX0" fmla="*/ 25400 w 2882900"/>
              <a:gd name="connsiteY0" fmla="*/ 1016000 h 1016000"/>
              <a:gd name="connsiteX1" fmla="*/ 0 w 2882900"/>
              <a:gd name="connsiteY1" fmla="*/ 774700 h 1016000"/>
              <a:gd name="connsiteX2" fmla="*/ 228600 w 2882900"/>
              <a:gd name="connsiteY2" fmla="*/ 0 h 1016000"/>
              <a:gd name="connsiteX3" fmla="*/ 482600 w 2882900"/>
              <a:gd name="connsiteY3" fmla="*/ 635000 h 1016000"/>
              <a:gd name="connsiteX4" fmla="*/ 2882900 w 2882900"/>
              <a:gd name="connsiteY4" fmla="*/ 749300 h 1016000"/>
              <a:gd name="connsiteX5" fmla="*/ 2857500 w 2882900"/>
              <a:gd name="connsiteY5" fmla="*/ 990600 h 1016000"/>
              <a:gd name="connsiteX6" fmla="*/ 457200 w 2882900"/>
              <a:gd name="connsiteY6" fmla="*/ 952500 h 1016000"/>
              <a:gd name="connsiteX7" fmla="*/ 25400 w 2882900"/>
              <a:gd name="connsiteY7" fmla="*/ 10160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82900" h="1016000">
                <a:moveTo>
                  <a:pt x="25400" y="1016000"/>
                </a:moveTo>
                <a:lnTo>
                  <a:pt x="0" y="774700"/>
                </a:lnTo>
                <a:lnTo>
                  <a:pt x="228600" y="0"/>
                </a:lnTo>
                <a:lnTo>
                  <a:pt x="482600" y="635000"/>
                </a:lnTo>
                <a:lnTo>
                  <a:pt x="2882900" y="749300"/>
                </a:lnTo>
                <a:lnTo>
                  <a:pt x="2857500" y="990600"/>
                </a:lnTo>
                <a:lnTo>
                  <a:pt x="457200" y="952500"/>
                </a:lnTo>
                <a:lnTo>
                  <a:pt x="25400" y="101600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1C263A5-4646-892A-4170-5D3DBF813DF0}"/>
              </a:ext>
            </a:extLst>
          </p:cNvPr>
          <p:cNvSpPr txBox="1"/>
          <p:nvPr/>
        </p:nvSpPr>
        <p:spPr>
          <a:xfrm>
            <a:off x="419100" y="5869792"/>
            <a:ext cx="598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Phase 2 Extension to Phase 1 shown dotted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353141F-C80E-195E-5510-9C5660F48FDE}"/>
              </a:ext>
            </a:extLst>
          </p:cNvPr>
          <p:cNvSpPr txBox="1"/>
          <p:nvPr/>
        </p:nvSpPr>
        <p:spPr>
          <a:xfrm>
            <a:off x="357921" y="7838359"/>
            <a:ext cx="598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Phase 1 – Our first year of operations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7192DB-1BFF-A32B-7055-F0EB36A25D0B}"/>
              </a:ext>
            </a:extLst>
          </p:cNvPr>
          <p:cNvSpPr txBox="1"/>
          <p:nvPr/>
        </p:nvSpPr>
        <p:spPr>
          <a:xfrm>
            <a:off x="1815860" y="1280830"/>
            <a:ext cx="2366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accent2"/>
                </a:solidFill>
              </a:rPr>
              <a:t>Phase 2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1E1BB49-0761-8B29-BD2F-69CA452CB552}"/>
              </a:ext>
            </a:extLst>
          </p:cNvPr>
          <p:cNvCxnSpPr>
            <a:stCxn id="2" idx="1"/>
          </p:cNvCxnSpPr>
          <p:nvPr/>
        </p:nvCxnSpPr>
        <p:spPr>
          <a:xfrm>
            <a:off x="1815860" y="1573218"/>
            <a:ext cx="0" cy="1055682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4050DC-797B-E56B-25B6-7654D4326436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4182200" y="1573218"/>
            <a:ext cx="38720" cy="1285864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A29376C-DF22-029C-E06E-71921F3235A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01" y="8986380"/>
            <a:ext cx="3443202" cy="30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92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000244C-15E5-D01D-E507-CFE0DE1ACDFF}"/>
              </a:ext>
            </a:extLst>
          </p:cNvPr>
          <p:cNvGrpSpPr/>
          <p:nvPr/>
        </p:nvGrpSpPr>
        <p:grpSpPr>
          <a:xfrm>
            <a:off x="281374" y="265167"/>
            <a:ext cx="11798899" cy="9261594"/>
            <a:chOff x="281374" y="265167"/>
            <a:chExt cx="11798899" cy="926159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0860A80-DAD5-1649-19C0-D5B66E268465}"/>
                </a:ext>
              </a:extLst>
            </p:cNvPr>
            <p:cNvSpPr/>
            <p:nvPr/>
          </p:nvSpPr>
          <p:spPr>
            <a:xfrm>
              <a:off x="7828843" y="265167"/>
              <a:ext cx="397095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 panose="020F0502020204030204" pitchFamily="34" charset="0"/>
                </a:rPr>
                <a:t>Cnoc Soilleir</a:t>
              </a:r>
              <a:endPara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D65BE8-8BD5-A28A-6144-B60D0E788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8426" y="8821075"/>
              <a:ext cx="2091305" cy="51299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99D7E6-CFF7-2812-4D33-ED15FEAFF73D}"/>
                </a:ext>
              </a:extLst>
            </p:cNvPr>
            <p:cNvSpPr/>
            <p:nvPr/>
          </p:nvSpPr>
          <p:spPr>
            <a:xfrm>
              <a:off x="4057676" y="8284351"/>
              <a:ext cx="775072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457200">
                <a:tabLst>
                  <a:tab pos="2149316" algn="ctr"/>
                  <a:tab pos="4298633" algn="r"/>
                  <a:tab pos="2149316" algn="ctr"/>
                  <a:tab pos="4298633" algn="r"/>
                  <a:tab pos="4983956" algn="ctr"/>
                  <a:tab pos="7778591" algn="l"/>
                </a:tabLst>
              </a:pPr>
              <a:r>
                <a:rPr lang="en-GB" sz="3200" dirty="0">
                  <a:solidFill>
                    <a:srgbClr val="ED7D3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A Joint Venture with a Shared Vision </a:t>
              </a:r>
              <a:endParaRPr lang="en-GB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54F4DE-AF83-7E6D-3D12-FD2F2F8D1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462" y="8821075"/>
              <a:ext cx="657635" cy="65763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B660E5-C668-0DEC-25AA-AB0968C73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5479" y="8821075"/>
              <a:ext cx="1191050" cy="65763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F19CA47-8436-6AE9-9320-176759811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04" y="8859507"/>
              <a:ext cx="1555635" cy="65763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F84F6F-D995-876D-9B30-6756535AA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74" y="8869126"/>
              <a:ext cx="657635" cy="65763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8F2754-32B3-6074-D77C-AA3BAAE8D54E}"/>
                </a:ext>
              </a:extLst>
            </p:cNvPr>
            <p:cNvSpPr txBox="1"/>
            <p:nvPr/>
          </p:nvSpPr>
          <p:spPr>
            <a:xfrm rot="5400000">
              <a:off x="8353552" y="3948047"/>
              <a:ext cx="588378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6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tencil" panose="040409050D0802020404" pitchFamily="82" charset="0"/>
                </a:rPr>
                <a:t>Phase   2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C74D308-E51B-DD1C-0083-D62C23E00E60}"/>
              </a:ext>
            </a:extLst>
          </p:cNvPr>
          <p:cNvSpPr txBox="1"/>
          <p:nvPr/>
        </p:nvSpPr>
        <p:spPr>
          <a:xfrm>
            <a:off x="744153" y="2582077"/>
            <a:ext cx="9662589" cy="373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Sept 2024: Full Capital Funding to complete the build for Phase 2 awarded and MacInnes Bros. from </a:t>
            </a:r>
            <a:r>
              <a:rPr lang="en-GB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Benbecula</a:t>
            </a: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appointed for  the main construction contract with works starting on site in October 2024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 main construction contract of 16 months with a further 2 month post practical completion period for final fit out of furnishings fittings and equipment. We are looking to move in in the spring of 2026.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Phase 1 has been constructed to be extended to include Phase 2 with minimum disruption to existing activities in phase 1.</a:t>
            </a:r>
          </a:p>
          <a:p>
            <a:pPr>
              <a:spcAft>
                <a:spcPts val="1000"/>
              </a:spcAft>
            </a:pPr>
            <a:endParaRPr lang="en-GB" sz="23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B58C64-1AAE-7CEE-E862-4BAA6BF9CCE2}"/>
              </a:ext>
            </a:extLst>
          </p:cNvPr>
          <p:cNvSpPr/>
          <p:nvPr/>
        </p:nvSpPr>
        <p:spPr>
          <a:xfrm>
            <a:off x="-12699" y="7341992"/>
            <a:ext cx="10751912" cy="7816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anchor="ctr" anchorCtr="1">
            <a:noAutofit/>
          </a:bodyPr>
          <a:lstStyle/>
          <a:p>
            <a:pPr algn="ctr" defTabSz="457200">
              <a:tabLst>
                <a:tab pos="2149316" algn="ctr"/>
                <a:tab pos="4298633" algn="r"/>
                <a:tab pos="2149316" algn="ctr"/>
                <a:tab pos="4298633" algn="r"/>
                <a:tab pos="4983956" algn="ctr"/>
                <a:tab pos="7778591" algn="l"/>
              </a:tabLst>
            </a:pPr>
            <a:r>
              <a:rPr lang="en-GB" sz="3200" spc="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Aspiration - Inspiration  - Transformation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664675-044D-E1D3-EE33-B8A891BD771D}"/>
              </a:ext>
            </a:extLst>
          </p:cNvPr>
          <p:cNvSpPr/>
          <p:nvPr/>
        </p:nvSpPr>
        <p:spPr>
          <a:xfrm>
            <a:off x="0" y="1279945"/>
            <a:ext cx="10751912" cy="781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324000" anchor="ctr" anchorCtr="0">
            <a:noAutofit/>
          </a:bodyPr>
          <a:lstStyle/>
          <a:p>
            <a:r>
              <a:rPr lang="en-GB" sz="3200" spc="6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 status of Phase 2 - </a:t>
            </a:r>
            <a:r>
              <a:rPr lang="en-GB" sz="3200" spc="6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February 2025 </a:t>
            </a:r>
            <a:endParaRPr lang="en-GB" sz="3200" spc="6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9F4899-D17C-5224-C5EF-1A0F4B8049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01" y="8986380"/>
            <a:ext cx="3443202" cy="309590"/>
          </a:xfrm>
          <a:prstGeom prst="rect">
            <a:avLst/>
          </a:prstGeom>
        </p:spPr>
      </p:pic>
      <p:pic>
        <p:nvPicPr>
          <p:cNvPr id="4" name="Picture 3" descr="A group of people standing next to a construction site&#10;&#10;Description automatically generated">
            <a:extLst>
              <a:ext uri="{FF2B5EF4-FFF2-40B4-BE49-F238E27FC236}">
                <a16:creationId xmlns:a16="http://schemas.microsoft.com/office/drawing/2014/main" id="{588B173A-E742-F9B8-D216-89BF29D666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99" y="5888800"/>
            <a:ext cx="1569662" cy="1177247"/>
          </a:xfrm>
          <a:prstGeom prst="rect">
            <a:avLst/>
          </a:prstGeom>
        </p:spPr>
      </p:pic>
      <p:pic>
        <p:nvPicPr>
          <p:cNvPr id="13" name="Picture 12" descr="A crane on a building&#10;&#10;Description automatically generated">
            <a:extLst>
              <a:ext uri="{FF2B5EF4-FFF2-40B4-BE49-F238E27FC236}">
                <a16:creationId xmlns:a16="http://schemas.microsoft.com/office/drawing/2014/main" id="{ED75C4D7-EA19-97B2-CEEF-766AE46B72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7994" y="6034691"/>
            <a:ext cx="1178692" cy="884019"/>
          </a:xfrm>
          <a:prstGeom prst="rect">
            <a:avLst/>
          </a:prstGeom>
        </p:spPr>
      </p:pic>
      <p:pic>
        <p:nvPicPr>
          <p:cNvPr id="20" name="Picture 19" descr="A group of men in safety gear&#10;&#10;Description automatically generated">
            <a:extLst>
              <a:ext uri="{FF2B5EF4-FFF2-40B4-BE49-F238E27FC236}">
                <a16:creationId xmlns:a16="http://schemas.microsoft.com/office/drawing/2014/main" id="{20FE1469-61E6-55BA-83A4-FD2B417EA0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3210" y="6050632"/>
            <a:ext cx="1178693" cy="884020"/>
          </a:xfrm>
          <a:prstGeom prst="rect">
            <a:avLst/>
          </a:prstGeom>
        </p:spPr>
      </p:pic>
      <p:pic>
        <p:nvPicPr>
          <p:cNvPr id="22" name="Picture 21" descr="A building near a field&#10;&#10;Description automatically generated">
            <a:extLst>
              <a:ext uri="{FF2B5EF4-FFF2-40B4-BE49-F238E27FC236}">
                <a16:creationId xmlns:a16="http://schemas.microsoft.com/office/drawing/2014/main" id="{96AEBFAF-1AEC-A8B3-AFBA-C01AEF9252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772" y="5903295"/>
            <a:ext cx="1575157" cy="1181368"/>
          </a:xfrm>
          <a:prstGeom prst="rect">
            <a:avLst/>
          </a:prstGeom>
        </p:spPr>
      </p:pic>
      <p:pic>
        <p:nvPicPr>
          <p:cNvPr id="24" name="Picture 23" descr="A building with a construction crane in the snow&#10;&#10;Description automatically generated">
            <a:extLst>
              <a:ext uri="{FF2B5EF4-FFF2-40B4-BE49-F238E27FC236}">
                <a16:creationId xmlns:a16="http://schemas.microsoft.com/office/drawing/2014/main" id="{F0EAE8AF-3E55-CA06-7F3B-932BC704D2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887353"/>
            <a:ext cx="1586534" cy="1189901"/>
          </a:xfrm>
          <a:prstGeom prst="rect">
            <a:avLst/>
          </a:prstGeom>
        </p:spPr>
      </p:pic>
      <p:pic>
        <p:nvPicPr>
          <p:cNvPr id="26" name="Picture 25" descr="A group of people standing outside&#10;&#10;Description automatically generated">
            <a:extLst>
              <a:ext uri="{FF2B5EF4-FFF2-40B4-BE49-F238E27FC236}">
                <a16:creationId xmlns:a16="http://schemas.microsoft.com/office/drawing/2014/main" id="{EF169378-EA51-3C97-5E8A-D86F310576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155" y="5873844"/>
            <a:ext cx="1586533" cy="118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33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A6874-DB0C-AE40-1668-069B19D59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D41FC4-A183-F27D-BD49-3DED3E940F01}"/>
              </a:ext>
            </a:extLst>
          </p:cNvPr>
          <p:cNvSpPr/>
          <p:nvPr/>
        </p:nvSpPr>
        <p:spPr>
          <a:xfrm>
            <a:off x="7828843" y="265167"/>
            <a:ext cx="39709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</a:rPr>
              <a:t>Cnoc Soilleir</a:t>
            </a:r>
            <a:endParaRPr kumimoji="0" lang="en-GB" sz="6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B6AD43-BDEC-C13A-F14C-DCED3CCB5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462" y="8821075"/>
            <a:ext cx="657635" cy="657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7EF96C-4EF1-6A40-8E85-7E440C952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79" y="8821075"/>
            <a:ext cx="1191050" cy="6576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584A93-A80B-353B-6DAE-E9704504E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04" y="8859507"/>
            <a:ext cx="1555635" cy="6576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193536-844E-76B5-D144-F1DD2699EE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4" y="8869126"/>
            <a:ext cx="657635" cy="6576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6342EF-CFC1-1DF0-D237-F506365E2C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426" y="8821075"/>
            <a:ext cx="2091305" cy="51299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B7ED0EA-D02A-47C2-5C8B-150C9BD9DDC2}"/>
              </a:ext>
            </a:extLst>
          </p:cNvPr>
          <p:cNvSpPr/>
          <p:nvPr/>
        </p:nvSpPr>
        <p:spPr>
          <a:xfrm>
            <a:off x="4057676" y="8284351"/>
            <a:ext cx="7750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>
              <a:tabLst>
                <a:tab pos="2149316" algn="ctr"/>
                <a:tab pos="4298633" algn="r"/>
                <a:tab pos="2149316" algn="ctr"/>
                <a:tab pos="4298633" algn="r"/>
                <a:tab pos="4983956" algn="ctr"/>
                <a:tab pos="7778591" algn="l"/>
              </a:tabLst>
            </a:pPr>
            <a:r>
              <a:rPr lang="en-GB" sz="3200" dirty="0">
                <a:solidFill>
                  <a:srgbClr val="ED7D3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Joint Venture with a Shared Vision </a:t>
            </a:r>
            <a:endParaRPr lang="en-GB" sz="3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5EA639-094D-465E-EE64-1C8DF10CC4E9}"/>
              </a:ext>
            </a:extLst>
          </p:cNvPr>
          <p:cNvSpPr txBox="1"/>
          <p:nvPr/>
        </p:nvSpPr>
        <p:spPr>
          <a:xfrm>
            <a:off x="281374" y="6991761"/>
            <a:ext cx="8960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Artist’s</a:t>
            </a:r>
            <a:r>
              <a:rPr lang="en-GB" sz="2000" dirty="0">
                <a:solidFill>
                  <a:schemeClr val="bg1">
                    <a:lumMod val="65000"/>
                  </a:schemeClr>
                </a:solidFill>
              </a:rPr>
              <a:t> impression of view  from the entrance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72E8A-72CB-7F23-8B70-ECFD726C31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01" y="8986380"/>
            <a:ext cx="3443202" cy="309590"/>
          </a:xfrm>
          <a:prstGeom prst="rect">
            <a:avLst/>
          </a:prstGeom>
        </p:spPr>
      </p:pic>
      <p:pic>
        <p:nvPicPr>
          <p:cNvPr id="4" name="Picture 3" descr="A group of people walking in front of a building&#10;&#10;Description automatically generated">
            <a:extLst>
              <a:ext uri="{FF2B5EF4-FFF2-40B4-BE49-F238E27FC236}">
                <a16:creationId xmlns:a16="http://schemas.microsoft.com/office/drawing/2014/main" id="{FDE99880-8D94-CFDD-F261-0CA0A9F1C6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3" y="1642666"/>
            <a:ext cx="12797128" cy="485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84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85223-DF1C-4CB3-1E8E-084843147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84FAB7-2008-AE14-3C74-BFDD66118D16}"/>
              </a:ext>
            </a:extLst>
          </p:cNvPr>
          <p:cNvSpPr/>
          <p:nvPr/>
        </p:nvSpPr>
        <p:spPr>
          <a:xfrm>
            <a:off x="7828843" y="265167"/>
            <a:ext cx="39709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</a:rPr>
              <a:t>Cnoc Soilleir</a:t>
            </a:r>
            <a:endParaRPr kumimoji="0" lang="en-GB" sz="6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5F6F7D-618D-146D-A93C-0050A8F9B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462" y="8821075"/>
            <a:ext cx="657635" cy="657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B93123-A60A-B718-6262-9523D3B50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79" y="8821075"/>
            <a:ext cx="1191050" cy="6576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4412CB-E8A3-90E6-EA0A-FD9506BF8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04" y="8859507"/>
            <a:ext cx="1555635" cy="6576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3C525F-C5D5-3500-4297-983A776CDC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4" y="8869126"/>
            <a:ext cx="657635" cy="6576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CCD15A-DA57-1FEF-4E6C-C71CBD96FCC8}"/>
              </a:ext>
            </a:extLst>
          </p:cNvPr>
          <p:cNvSpPr txBox="1"/>
          <p:nvPr/>
        </p:nvSpPr>
        <p:spPr>
          <a:xfrm rot="5400000">
            <a:off x="8353552" y="3948047"/>
            <a:ext cx="58837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chemeClr val="accent2">
                    <a:lumMod val="40000"/>
                    <a:lumOff val="60000"/>
                  </a:schemeClr>
                </a:solidFill>
                <a:latin typeface="Stencil" panose="040409050D0802020404" pitchFamily="82" charset="0"/>
              </a:rPr>
              <a:t>Phase   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8995B33-F91C-482A-A603-119145D5B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426" y="8821075"/>
            <a:ext cx="2091305" cy="51299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6430B0E-A19D-2E90-0DA3-23AEC85BC653}"/>
              </a:ext>
            </a:extLst>
          </p:cNvPr>
          <p:cNvSpPr/>
          <p:nvPr/>
        </p:nvSpPr>
        <p:spPr>
          <a:xfrm>
            <a:off x="4057676" y="8284351"/>
            <a:ext cx="7750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>
              <a:tabLst>
                <a:tab pos="2149316" algn="ctr"/>
                <a:tab pos="4298633" algn="r"/>
                <a:tab pos="2149316" algn="ctr"/>
                <a:tab pos="4298633" algn="r"/>
                <a:tab pos="4983956" algn="ctr"/>
                <a:tab pos="7778591" algn="l"/>
              </a:tabLst>
            </a:pPr>
            <a:r>
              <a:rPr lang="en-GB" sz="3200" dirty="0">
                <a:solidFill>
                  <a:srgbClr val="ED7D3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Joint Venture with a Shared Vision </a:t>
            </a:r>
            <a:endParaRPr lang="en-GB" sz="3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9EB409-FE84-F999-9A9B-5DD74706E549}"/>
              </a:ext>
            </a:extLst>
          </p:cNvPr>
          <p:cNvSpPr txBox="1"/>
          <p:nvPr/>
        </p:nvSpPr>
        <p:spPr>
          <a:xfrm>
            <a:off x="1549400" y="7712995"/>
            <a:ext cx="8960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Artist’s</a:t>
            </a:r>
            <a:r>
              <a:rPr lang="en-GB" sz="2000" dirty="0">
                <a:solidFill>
                  <a:schemeClr val="bg1">
                    <a:lumMod val="65000"/>
                  </a:schemeClr>
                </a:solidFill>
              </a:rPr>
              <a:t> impression of the whole building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D2CAE3-8DAB-5C95-5087-89D70984AD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01" y="8986380"/>
            <a:ext cx="3443202" cy="309590"/>
          </a:xfrm>
          <a:prstGeom prst="rect">
            <a:avLst/>
          </a:prstGeom>
        </p:spPr>
      </p:pic>
      <p:pic>
        <p:nvPicPr>
          <p:cNvPr id="7" name="Picture 6" descr="A couple of people walking in front of a building&#10;&#10;Description automatically generated">
            <a:extLst>
              <a:ext uri="{FF2B5EF4-FFF2-40B4-BE49-F238E27FC236}">
                <a16:creationId xmlns:a16="http://schemas.microsoft.com/office/drawing/2014/main" id="{7F67FE76-67A6-8CFD-D15C-DB4C755B25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 r="5815"/>
          <a:stretch/>
        </p:blipFill>
        <p:spPr>
          <a:xfrm>
            <a:off x="0" y="2027232"/>
            <a:ext cx="10509956" cy="534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8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29D3CDC-212F-9140-141F-E27D85E153B3}"/>
              </a:ext>
            </a:extLst>
          </p:cNvPr>
          <p:cNvGrpSpPr/>
          <p:nvPr/>
        </p:nvGrpSpPr>
        <p:grpSpPr>
          <a:xfrm>
            <a:off x="281374" y="265167"/>
            <a:ext cx="12040199" cy="9261594"/>
            <a:chOff x="281374" y="265167"/>
            <a:chExt cx="12040199" cy="926159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3DF8E31-802E-213A-6F5E-195353D1B2A0}"/>
                </a:ext>
              </a:extLst>
            </p:cNvPr>
            <p:cNvSpPr/>
            <p:nvPr/>
          </p:nvSpPr>
          <p:spPr>
            <a:xfrm>
              <a:off x="8044743" y="265167"/>
              <a:ext cx="397095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 panose="020F0502020204030204" pitchFamily="34" charset="0"/>
                </a:rPr>
                <a:t>Cnoc Soilleir</a:t>
              </a:r>
              <a:endPara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D58CE2A-A5F1-4CBE-4D37-398963B3C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9726" y="8821075"/>
              <a:ext cx="2091305" cy="51299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5A6B22E-CC3E-D814-FA78-97B0612AE20B}"/>
                </a:ext>
              </a:extLst>
            </p:cNvPr>
            <p:cNvSpPr/>
            <p:nvPr/>
          </p:nvSpPr>
          <p:spPr>
            <a:xfrm>
              <a:off x="4298976" y="8284351"/>
              <a:ext cx="775072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457200">
                <a:tabLst>
                  <a:tab pos="2149316" algn="ctr"/>
                  <a:tab pos="4298633" algn="r"/>
                  <a:tab pos="2149316" algn="ctr"/>
                  <a:tab pos="4298633" algn="r"/>
                  <a:tab pos="4983956" algn="ctr"/>
                  <a:tab pos="7778591" algn="l"/>
                </a:tabLst>
              </a:pPr>
              <a:r>
                <a:rPr lang="en-GB" sz="3200" dirty="0">
                  <a:solidFill>
                    <a:srgbClr val="ED7D3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A Joint Venture with a Shared Vision </a:t>
              </a:r>
              <a:endParaRPr lang="en-GB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06F5C43-E5BA-0EE8-E281-5AD821B89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462" y="8821075"/>
              <a:ext cx="657635" cy="65763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34C707E-24CF-94F7-7E5B-8F4CDB4D9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5479" y="8821075"/>
              <a:ext cx="1191050" cy="65763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8D30A2-48B3-19A1-5D67-72CF7F4B4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04" y="8859507"/>
              <a:ext cx="1555635" cy="65763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79C3AC5-4348-3B69-4CD0-2B325D63D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74" y="8869126"/>
              <a:ext cx="657635" cy="65763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78A111-A9D8-BC69-E1D6-541549D4E4B9}"/>
                </a:ext>
              </a:extLst>
            </p:cNvPr>
            <p:cNvSpPr txBox="1"/>
            <p:nvPr/>
          </p:nvSpPr>
          <p:spPr>
            <a:xfrm rot="5400000">
              <a:off x="8594852" y="3948047"/>
              <a:ext cx="588378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6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tencil" panose="040409050D0802020404" pitchFamily="82" charset="0"/>
                </a:rPr>
                <a:t>Phase   2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3BB4FBD-0C80-9225-DEA5-D87A3A705FE9}"/>
              </a:ext>
            </a:extLst>
          </p:cNvPr>
          <p:cNvSpPr txBox="1"/>
          <p:nvPr/>
        </p:nvSpPr>
        <p:spPr>
          <a:xfrm>
            <a:off x="521370" y="2379290"/>
            <a:ext cx="10058400" cy="4914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6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world class facility to enable </a:t>
            </a:r>
            <a:r>
              <a:rPr lang="en-GB" sz="2400" b="1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delivery of high-quality professional performances</a:t>
            </a:r>
            <a:endParaRPr lang="en-GB" sz="2400" dirty="0">
              <a:solidFill>
                <a:schemeClr val="accent6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world class facility </a:t>
            </a:r>
            <a:r>
              <a:rPr lang="en-GB" sz="2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GB" sz="2400" b="1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showcase Gaelic arts </a:t>
            </a:r>
            <a:r>
              <a:rPr lang="en-GB" sz="2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including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traditional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GB" sz="2400" b="1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contemporary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music, </a:t>
            </a:r>
            <a:r>
              <a:rPr lang="en-GB" sz="2400" b="1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dance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GB" sz="2400" b="1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performance</a:t>
            </a:r>
          </a:p>
          <a:p>
            <a:pPr marL="342900" lvl="0" indent="-342900">
              <a:lnSpc>
                <a:spcPct val="106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world class facility to</a:t>
            </a:r>
            <a:r>
              <a:rPr lang="en-GB" sz="2400" b="1" dirty="0">
                <a:solidFill>
                  <a:schemeClr val="accent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capitalise</a:t>
            </a:r>
            <a:r>
              <a:rPr lang="en-GB" sz="2400" b="1" dirty="0">
                <a:solidFill>
                  <a:schemeClr val="accent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on and </a:t>
            </a:r>
            <a:r>
              <a:rPr lang="en-GB" sz="2400" b="1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strengthen</a:t>
            </a:r>
            <a:r>
              <a:rPr lang="en-GB" sz="2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en-GB" sz="2400" b="1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natural resources </a:t>
            </a:r>
            <a:r>
              <a:rPr lang="en-GB" sz="2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within </a:t>
            </a:r>
            <a:r>
              <a:rPr lang="en-GB" sz="2400" b="1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vibrant natural Gaelic community</a:t>
            </a:r>
          </a:p>
          <a:p>
            <a:pPr marL="342900" lvl="0" indent="-342900">
              <a:lnSpc>
                <a:spcPct val="106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world class facility to </a:t>
            </a:r>
            <a:r>
              <a:rPr lang="en-GB" sz="2400" b="1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inspire</a:t>
            </a:r>
            <a:r>
              <a:rPr lang="en-GB" sz="2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GB" sz="2400" b="1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build confidence </a:t>
            </a:r>
            <a:r>
              <a:rPr lang="en-GB" sz="2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within the local </a:t>
            </a:r>
            <a:r>
              <a:rPr lang="en-GB" sz="2400" b="1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community</a:t>
            </a:r>
          </a:p>
          <a:p>
            <a:pPr marL="342900" lvl="0" indent="-342900">
              <a:lnSpc>
                <a:spcPct val="106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world class facility to act as a </a:t>
            </a:r>
            <a:r>
              <a:rPr lang="en-GB" sz="2400" b="1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beacon of excellence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n-GB" sz="2400" b="1" dirty="0">
                <a:solidFill>
                  <a:schemeClr val="accent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engage </a:t>
            </a:r>
            <a:r>
              <a:rPr lang="en-GB" sz="2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with a 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wider</a:t>
            </a:r>
            <a:r>
              <a:rPr lang="en-GB" sz="2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audience, and to </a:t>
            </a:r>
            <a:r>
              <a:rPr lang="en-GB" sz="2400" b="1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attract people to Uist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795EF8-BD20-8A88-69DB-80D27F086EFC}"/>
              </a:ext>
            </a:extLst>
          </p:cNvPr>
          <p:cNvSpPr txBox="1"/>
          <p:nvPr/>
        </p:nvSpPr>
        <p:spPr>
          <a:xfrm>
            <a:off x="500288" y="1245894"/>
            <a:ext cx="90925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accent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Ambitions and Vision for Phase 2</a:t>
            </a:r>
          </a:p>
          <a:p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13F447C-8B86-FA92-837D-8189366DD78D}"/>
              </a:ext>
            </a:extLst>
          </p:cNvPr>
          <p:cNvSpPr/>
          <p:nvPr/>
        </p:nvSpPr>
        <p:spPr>
          <a:xfrm>
            <a:off x="-12699" y="7341992"/>
            <a:ext cx="10751912" cy="7816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anchor="ctr" anchorCtr="1">
            <a:noAutofit/>
          </a:bodyPr>
          <a:lstStyle/>
          <a:p>
            <a:pPr algn="ctr" defTabSz="457200">
              <a:tabLst>
                <a:tab pos="2149316" algn="ctr"/>
                <a:tab pos="4298633" algn="r"/>
                <a:tab pos="2149316" algn="ctr"/>
                <a:tab pos="4298633" algn="r"/>
                <a:tab pos="4983956" algn="ctr"/>
                <a:tab pos="7778591" algn="l"/>
              </a:tabLst>
            </a:pPr>
            <a:r>
              <a:rPr lang="en-GB" sz="3200" spc="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Aspiration - Inspiration  - Transformation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36F50E8-2D00-3E8C-62FD-0DC0CE1CF7D7}"/>
              </a:ext>
            </a:extLst>
          </p:cNvPr>
          <p:cNvSpPr/>
          <p:nvPr/>
        </p:nvSpPr>
        <p:spPr>
          <a:xfrm>
            <a:off x="0" y="1279945"/>
            <a:ext cx="10751912" cy="781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324000" anchor="ctr" anchorCtr="0">
            <a:noAutofit/>
          </a:bodyPr>
          <a:lstStyle/>
          <a:p>
            <a:r>
              <a:rPr lang="en-GB" sz="4000" b="1" spc="6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Ambitions</a:t>
            </a:r>
            <a:r>
              <a:rPr lang="en-GB" sz="4000" spc="6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Vision for </a:t>
            </a:r>
            <a:r>
              <a:rPr lang="en-GB" sz="4000" b="1" spc="6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Phase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B6C40A-5265-1513-56E9-87B92A1A86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01" y="8986380"/>
            <a:ext cx="3443202" cy="30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11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3E43245-22FD-7C8A-59BA-52760D2460B6}"/>
              </a:ext>
            </a:extLst>
          </p:cNvPr>
          <p:cNvSpPr/>
          <p:nvPr/>
        </p:nvSpPr>
        <p:spPr>
          <a:xfrm>
            <a:off x="7828843" y="265167"/>
            <a:ext cx="39709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</a:rPr>
              <a:t>Cnoc Soilleir</a:t>
            </a:r>
            <a:endParaRPr kumimoji="0" lang="en-GB" sz="6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429D7B-61EE-1106-CD95-6E3851384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426" y="8821075"/>
            <a:ext cx="2091305" cy="5129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DDC7B8-A643-12A5-5188-A03F7D99A6C4}"/>
              </a:ext>
            </a:extLst>
          </p:cNvPr>
          <p:cNvSpPr/>
          <p:nvPr/>
        </p:nvSpPr>
        <p:spPr>
          <a:xfrm>
            <a:off x="4057676" y="8284351"/>
            <a:ext cx="7750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>
              <a:tabLst>
                <a:tab pos="2149316" algn="ctr"/>
                <a:tab pos="4298633" algn="r"/>
                <a:tab pos="2149316" algn="ctr"/>
                <a:tab pos="4298633" algn="r"/>
                <a:tab pos="4983956" algn="ctr"/>
                <a:tab pos="7778591" algn="l"/>
              </a:tabLst>
            </a:pPr>
            <a:r>
              <a:rPr lang="en-GB" sz="3200" dirty="0">
                <a:solidFill>
                  <a:srgbClr val="ED7D3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Joint Venture with a Shared Vision </a:t>
            </a:r>
            <a:endParaRPr lang="en-GB" sz="3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BC3928-95F9-8186-06A3-45F33D72E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462" y="8821075"/>
            <a:ext cx="657635" cy="657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0BD58E-CBCA-BFFB-B6E5-96D54D3566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79" y="8821075"/>
            <a:ext cx="1191050" cy="6576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4AD083-C3E8-AD34-5F0E-EFBE9B11B3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04" y="8859507"/>
            <a:ext cx="1555635" cy="6576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218289-CB91-6B67-F67C-3ACCC273DA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4" y="8869126"/>
            <a:ext cx="657635" cy="6576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983BC8-3D1B-2C8B-7938-29EF12F88B5E}"/>
              </a:ext>
            </a:extLst>
          </p:cNvPr>
          <p:cNvSpPr txBox="1"/>
          <p:nvPr/>
        </p:nvSpPr>
        <p:spPr>
          <a:xfrm rot="5400000">
            <a:off x="8353552" y="3948047"/>
            <a:ext cx="58837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chemeClr val="accent2">
                    <a:lumMod val="40000"/>
                    <a:lumOff val="60000"/>
                  </a:schemeClr>
                </a:solidFill>
                <a:latin typeface="Stencil" panose="040409050D0802020404" pitchFamily="82" charset="0"/>
              </a:rPr>
              <a:t>Phase   2</a:t>
            </a:r>
          </a:p>
        </p:txBody>
      </p:sp>
      <p:pic>
        <p:nvPicPr>
          <p:cNvPr id="16" name="Picture 15" descr="A group of people on a stage&#10;&#10;Description automatically generated with medium confidence">
            <a:extLst>
              <a:ext uri="{FF2B5EF4-FFF2-40B4-BE49-F238E27FC236}">
                <a16:creationId xmlns:a16="http://schemas.microsoft.com/office/drawing/2014/main" id="{A567E7A8-A4D7-822E-C9FE-814155F8FA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0589"/>
            <a:ext cx="8445846" cy="4750788"/>
          </a:xfrm>
          <a:prstGeom prst="rect">
            <a:avLst/>
          </a:prstGeom>
        </p:spPr>
      </p:pic>
      <p:pic>
        <p:nvPicPr>
          <p:cNvPr id="3" name="Picture 2" descr="A group of people dancing in a large room&#10;&#10;Description automatically generated with medium confidence">
            <a:extLst>
              <a:ext uri="{FF2B5EF4-FFF2-40B4-BE49-F238E27FC236}">
                <a16:creationId xmlns:a16="http://schemas.microsoft.com/office/drawing/2014/main" id="{562E9CF8-FAE6-9A9C-3133-4D9E3A92ED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0986"/>
            <a:ext cx="10287420" cy="57866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E062DF-6929-2E8A-1D41-4FCDE6237DE4}"/>
              </a:ext>
            </a:extLst>
          </p:cNvPr>
          <p:cNvSpPr txBox="1"/>
          <p:nvPr/>
        </p:nvSpPr>
        <p:spPr>
          <a:xfrm>
            <a:off x="281374" y="7725550"/>
            <a:ext cx="10006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err="1">
                <a:solidFill>
                  <a:schemeClr val="bg1">
                    <a:lumMod val="65000"/>
                  </a:schemeClr>
                </a:solidFill>
              </a:rPr>
              <a:t>Artists’s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 impression of the new performance space with seating pushed back to create open dance floor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2871B3-E6C3-BCC6-A516-EE48279C35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01" y="8986380"/>
            <a:ext cx="3443202" cy="30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59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EDA75B-4521-4882-BCA0-9BC8CD2D34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8" r="13631" b="-5046"/>
          <a:stretch/>
        </p:blipFill>
        <p:spPr>
          <a:xfrm>
            <a:off x="239409" y="1457127"/>
            <a:ext cx="8371199" cy="6569327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34C76CC0-0250-4CA8-86E2-2121C5512956}"/>
              </a:ext>
            </a:extLst>
          </p:cNvPr>
          <p:cNvSpPr/>
          <p:nvPr/>
        </p:nvSpPr>
        <p:spPr>
          <a:xfrm rot="6258365">
            <a:off x="2615909" y="6562497"/>
            <a:ext cx="1042684" cy="425651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8D2A50-680E-47BC-A453-3E9AA55A079D}"/>
              </a:ext>
            </a:extLst>
          </p:cNvPr>
          <p:cNvSpPr txBox="1"/>
          <p:nvPr/>
        </p:nvSpPr>
        <p:spPr>
          <a:xfrm>
            <a:off x="3655771" y="5333218"/>
            <a:ext cx="1482704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70" dirty="0"/>
              <a:t>Church and Manse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164165B-EA6B-4306-8155-98D57EE65AD7}"/>
              </a:ext>
            </a:extLst>
          </p:cNvPr>
          <p:cNvSpPr/>
          <p:nvPr/>
        </p:nvSpPr>
        <p:spPr>
          <a:xfrm rot="15352384">
            <a:off x="1668053" y="1540554"/>
            <a:ext cx="797027" cy="425651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954787F-4402-4313-B626-A609E535B791}"/>
              </a:ext>
            </a:extLst>
          </p:cNvPr>
          <p:cNvSpPr/>
          <p:nvPr/>
        </p:nvSpPr>
        <p:spPr>
          <a:xfrm rot="1030226">
            <a:off x="7835985" y="6559067"/>
            <a:ext cx="727288" cy="42565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0BA440-0286-4CD0-9AAA-D72CAD7638DB}"/>
              </a:ext>
            </a:extLst>
          </p:cNvPr>
          <p:cNvSpPr txBox="1"/>
          <p:nvPr/>
        </p:nvSpPr>
        <p:spPr>
          <a:xfrm rot="1030554">
            <a:off x="8478497" y="6919683"/>
            <a:ext cx="1482704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70" dirty="0"/>
              <a:t>To Lochboisdale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DE4B843-8390-4975-B00C-63E10C312248}"/>
              </a:ext>
            </a:extLst>
          </p:cNvPr>
          <p:cNvSpPr/>
          <p:nvPr/>
        </p:nvSpPr>
        <p:spPr>
          <a:xfrm rot="163888">
            <a:off x="2444029" y="3845332"/>
            <a:ext cx="211991" cy="176659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939470C-86E0-4C1C-8944-896CAB9F4C29}"/>
              </a:ext>
            </a:extLst>
          </p:cNvPr>
          <p:cNvSpPr/>
          <p:nvPr/>
        </p:nvSpPr>
        <p:spPr>
          <a:xfrm rot="9095774">
            <a:off x="2484516" y="3987975"/>
            <a:ext cx="211991" cy="176659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3EC7CA-26F9-49AB-B0D1-F2CFC1A6258D}"/>
              </a:ext>
            </a:extLst>
          </p:cNvPr>
          <p:cNvSpPr txBox="1"/>
          <p:nvPr/>
        </p:nvSpPr>
        <p:spPr>
          <a:xfrm rot="1697202">
            <a:off x="5040557" y="3650095"/>
            <a:ext cx="1482704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70" dirty="0"/>
              <a:t> car parking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921334-78EE-46D7-A3A5-200BE81024BD}"/>
              </a:ext>
            </a:extLst>
          </p:cNvPr>
          <p:cNvSpPr txBox="1"/>
          <p:nvPr/>
        </p:nvSpPr>
        <p:spPr>
          <a:xfrm>
            <a:off x="419462" y="3798537"/>
            <a:ext cx="2201503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70" dirty="0"/>
              <a:t>Vehicle and pedestrian access and egress from site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D2A01CB-01CE-4CE5-AE1D-33125F4FB118}"/>
              </a:ext>
            </a:extLst>
          </p:cNvPr>
          <p:cNvCxnSpPr>
            <a:cxnSpLocks/>
          </p:cNvCxnSpPr>
          <p:nvPr/>
        </p:nvCxnSpPr>
        <p:spPr>
          <a:xfrm flipH="1">
            <a:off x="317704" y="4379026"/>
            <a:ext cx="3839615" cy="857141"/>
          </a:xfrm>
          <a:prstGeom prst="straightConnector1">
            <a:avLst/>
          </a:prstGeom>
          <a:ln w="9525" cap="flat" cmpd="sng" algn="ctr">
            <a:solidFill>
              <a:schemeClr val="accent2">
                <a:lumMod val="50000"/>
              </a:schemeClr>
            </a:solidFill>
            <a:prstDash val="dash"/>
            <a:round/>
            <a:headEnd type="none" w="med" len="med"/>
            <a:tail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48D2511-9115-407B-B71F-44EC26583B1D}"/>
              </a:ext>
            </a:extLst>
          </p:cNvPr>
          <p:cNvCxnSpPr>
            <a:cxnSpLocks/>
          </p:cNvCxnSpPr>
          <p:nvPr/>
        </p:nvCxnSpPr>
        <p:spPr>
          <a:xfrm flipH="1">
            <a:off x="4184513" y="4417768"/>
            <a:ext cx="82009" cy="3341636"/>
          </a:xfrm>
          <a:prstGeom prst="straightConnector1">
            <a:avLst/>
          </a:prstGeom>
          <a:ln w="9525" cap="flat" cmpd="sng" algn="ctr">
            <a:solidFill>
              <a:schemeClr val="accent2">
                <a:lumMod val="50000"/>
              </a:schemeClr>
            </a:solidFill>
            <a:prstDash val="dash"/>
            <a:round/>
            <a:headEnd type="none" w="med" len="med"/>
            <a:tail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30E15DC-56DC-4E14-8D7F-3AA7B978C41B}"/>
              </a:ext>
            </a:extLst>
          </p:cNvPr>
          <p:cNvCxnSpPr>
            <a:cxnSpLocks/>
          </p:cNvCxnSpPr>
          <p:nvPr/>
        </p:nvCxnSpPr>
        <p:spPr>
          <a:xfrm flipH="1" flipV="1">
            <a:off x="4798683" y="850209"/>
            <a:ext cx="57864" cy="2275105"/>
          </a:xfrm>
          <a:prstGeom prst="straightConnector1">
            <a:avLst/>
          </a:prstGeom>
          <a:ln w="9525" cap="flat" cmpd="sng" algn="ctr">
            <a:solidFill>
              <a:schemeClr val="accent2">
                <a:lumMod val="50000"/>
              </a:schemeClr>
            </a:solidFill>
            <a:prstDash val="dash"/>
            <a:round/>
            <a:headEnd type="none" w="med" len="med"/>
            <a:tail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358D3603-A24B-49DA-98D1-3BA3ED959B9E}"/>
              </a:ext>
            </a:extLst>
          </p:cNvPr>
          <p:cNvSpPr/>
          <p:nvPr/>
        </p:nvSpPr>
        <p:spPr>
          <a:xfrm rot="8104132">
            <a:off x="4601294" y="3678955"/>
            <a:ext cx="176659" cy="1766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ADE9D1-1EFC-4F98-836F-54C29D400E05}"/>
              </a:ext>
            </a:extLst>
          </p:cNvPr>
          <p:cNvSpPr txBox="1"/>
          <p:nvPr/>
        </p:nvSpPr>
        <p:spPr>
          <a:xfrm rot="1697202">
            <a:off x="3517149" y="3022825"/>
            <a:ext cx="1850509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70" dirty="0"/>
              <a:t> drop off and entrance</a:t>
            </a:r>
          </a:p>
        </p:txBody>
      </p:sp>
      <p:sp>
        <p:nvSpPr>
          <p:cNvPr id="20" name="Sun 19">
            <a:extLst>
              <a:ext uri="{FF2B5EF4-FFF2-40B4-BE49-F238E27FC236}">
                <a16:creationId xmlns:a16="http://schemas.microsoft.com/office/drawing/2014/main" id="{BF6B338A-D996-4730-892E-27DB430D9A12}"/>
              </a:ext>
            </a:extLst>
          </p:cNvPr>
          <p:cNvSpPr/>
          <p:nvPr/>
        </p:nvSpPr>
        <p:spPr>
          <a:xfrm>
            <a:off x="4714944" y="7008101"/>
            <a:ext cx="671304" cy="671304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90" dirty="0"/>
              <a:t>.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22F36B20-D758-4FE6-A62E-B569DDCB3FB3}"/>
              </a:ext>
            </a:extLst>
          </p:cNvPr>
          <p:cNvSpPr/>
          <p:nvPr/>
        </p:nvSpPr>
        <p:spPr>
          <a:xfrm rot="10800000">
            <a:off x="2133690" y="2869367"/>
            <a:ext cx="4814339" cy="4433491"/>
          </a:xfrm>
          <a:prstGeom prst="arc">
            <a:avLst/>
          </a:prstGeom>
          <a:ln w="85725">
            <a:solidFill>
              <a:schemeClr val="accent4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90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8BA8F427-ABD3-4684-81FB-6CEE9C8D74FA}"/>
              </a:ext>
            </a:extLst>
          </p:cNvPr>
          <p:cNvSpPr/>
          <p:nvPr/>
        </p:nvSpPr>
        <p:spPr>
          <a:xfrm rot="5400000">
            <a:off x="3130948" y="2645632"/>
            <a:ext cx="4814338" cy="4433491"/>
          </a:xfrm>
          <a:prstGeom prst="arc">
            <a:avLst/>
          </a:prstGeom>
          <a:ln w="85725">
            <a:solidFill>
              <a:schemeClr val="accent4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9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9C8962-C2C2-492D-8E6B-9B44E2E16C0C}"/>
              </a:ext>
            </a:extLst>
          </p:cNvPr>
          <p:cNvSpPr txBox="1"/>
          <p:nvPr/>
        </p:nvSpPr>
        <p:spPr>
          <a:xfrm rot="2400919">
            <a:off x="230679" y="7094116"/>
            <a:ext cx="3878336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8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Views to Machair and Barra south and west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D75D750-A330-4146-8746-39ED547D4C1F}"/>
              </a:ext>
            </a:extLst>
          </p:cNvPr>
          <p:cNvGrpSpPr/>
          <p:nvPr/>
        </p:nvGrpSpPr>
        <p:grpSpPr>
          <a:xfrm>
            <a:off x="886651" y="1913011"/>
            <a:ext cx="899443" cy="1157573"/>
            <a:chOff x="784588" y="678915"/>
            <a:chExt cx="916454" cy="1179467"/>
          </a:xfrm>
        </p:grpSpPr>
        <p:sp>
          <p:nvSpPr>
            <p:cNvPr id="24" name="Arrow: Down 23">
              <a:extLst>
                <a:ext uri="{FF2B5EF4-FFF2-40B4-BE49-F238E27FC236}">
                  <a16:creationId xmlns:a16="http://schemas.microsoft.com/office/drawing/2014/main" id="{85DE85D4-F390-44AC-8342-43C10EBA730F}"/>
                </a:ext>
              </a:extLst>
            </p:cNvPr>
            <p:cNvSpPr/>
            <p:nvPr/>
          </p:nvSpPr>
          <p:spPr>
            <a:xfrm rot="10800000">
              <a:off x="784588" y="678915"/>
              <a:ext cx="916454" cy="696926"/>
            </a:xfrm>
            <a:prstGeom prst="down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9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A37D1A3-CE82-4834-9DB8-99203109158E}"/>
                </a:ext>
              </a:extLst>
            </p:cNvPr>
            <p:cNvSpPr/>
            <p:nvPr/>
          </p:nvSpPr>
          <p:spPr>
            <a:xfrm>
              <a:off x="970672" y="935053"/>
              <a:ext cx="516058" cy="92332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wrap="square" lIns="96012" tIns="48006" rIns="96012" bIns="48006">
              <a:spAutoFit/>
            </a:bodyPr>
            <a:lstStyle/>
            <a:p>
              <a:pPr algn="ctr"/>
              <a:r>
                <a:rPr lang="en-US" sz="567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N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4C97909-83D0-4A79-95D4-6ACBE11A7117}"/>
              </a:ext>
            </a:extLst>
          </p:cNvPr>
          <p:cNvCxnSpPr>
            <a:cxnSpLocks/>
          </p:cNvCxnSpPr>
          <p:nvPr/>
        </p:nvCxnSpPr>
        <p:spPr>
          <a:xfrm flipV="1">
            <a:off x="5121142" y="1886490"/>
            <a:ext cx="2648084" cy="1623284"/>
          </a:xfrm>
          <a:prstGeom prst="straightConnector1">
            <a:avLst/>
          </a:prstGeom>
          <a:ln w="9525" cap="flat" cmpd="sng" algn="ctr">
            <a:solidFill>
              <a:schemeClr val="accent2">
                <a:lumMod val="50000"/>
              </a:schemeClr>
            </a:solidFill>
            <a:prstDash val="dash"/>
            <a:round/>
            <a:headEnd type="none" w="med" len="med"/>
            <a:tail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5B56B71-7B5E-4586-89D3-652039F22F9E}"/>
              </a:ext>
            </a:extLst>
          </p:cNvPr>
          <p:cNvCxnSpPr>
            <a:cxnSpLocks/>
          </p:cNvCxnSpPr>
          <p:nvPr/>
        </p:nvCxnSpPr>
        <p:spPr>
          <a:xfrm flipV="1">
            <a:off x="5778811" y="1784007"/>
            <a:ext cx="2048892" cy="7763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DE01F3C-623B-4282-A2D8-629A371145B8}"/>
              </a:ext>
            </a:extLst>
          </p:cNvPr>
          <p:cNvCxnSpPr>
            <a:cxnSpLocks/>
          </p:cNvCxnSpPr>
          <p:nvPr/>
        </p:nvCxnSpPr>
        <p:spPr>
          <a:xfrm>
            <a:off x="7827703" y="1771032"/>
            <a:ext cx="995022" cy="172036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F7C98F3-8A62-43B4-B4AF-C1C75FEBE819}"/>
              </a:ext>
            </a:extLst>
          </p:cNvPr>
          <p:cNvCxnSpPr>
            <a:cxnSpLocks/>
          </p:cNvCxnSpPr>
          <p:nvPr/>
        </p:nvCxnSpPr>
        <p:spPr>
          <a:xfrm flipH="1">
            <a:off x="7478460" y="3451169"/>
            <a:ext cx="1402742" cy="18872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ED40F49-8340-4104-973E-0ABF11F0A369}"/>
              </a:ext>
            </a:extLst>
          </p:cNvPr>
          <p:cNvSpPr txBox="1"/>
          <p:nvPr/>
        </p:nvSpPr>
        <p:spPr>
          <a:xfrm rot="1296510">
            <a:off x="5730576" y="1400676"/>
            <a:ext cx="3625092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8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Views to hills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64AC0AE-D691-4688-BEDF-5DED8BBD77BA}"/>
              </a:ext>
            </a:extLst>
          </p:cNvPr>
          <p:cNvCxnSpPr>
            <a:cxnSpLocks/>
          </p:cNvCxnSpPr>
          <p:nvPr/>
        </p:nvCxnSpPr>
        <p:spPr>
          <a:xfrm>
            <a:off x="4474091" y="2493597"/>
            <a:ext cx="1977159" cy="1227987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403D6BE-DAFD-436A-873D-51A4E74FFD6D}"/>
              </a:ext>
            </a:extLst>
          </p:cNvPr>
          <p:cNvCxnSpPr>
            <a:cxnSpLocks/>
          </p:cNvCxnSpPr>
          <p:nvPr/>
        </p:nvCxnSpPr>
        <p:spPr>
          <a:xfrm flipH="1">
            <a:off x="6151212" y="3651928"/>
            <a:ext cx="310039" cy="159033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6EF39EE6-7027-4424-B8A0-0004FA752A71}"/>
              </a:ext>
            </a:extLst>
          </p:cNvPr>
          <p:cNvSpPr/>
          <p:nvPr/>
        </p:nvSpPr>
        <p:spPr>
          <a:xfrm rot="1684242">
            <a:off x="3801996" y="3640559"/>
            <a:ext cx="600020" cy="401769"/>
          </a:xfrm>
          <a:prstGeom prst="rect">
            <a:avLst/>
          </a:prstGeom>
          <a:solidFill>
            <a:schemeClr val="accent6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97D3513-9E70-4278-95A2-09BA1CF693A9}"/>
              </a:ext>
            </a:extLst>
          </p:cNvPr>
          <p:cNvSpPr/>
          <p:nvPr/>
        </p:nvSpPr>
        <p:spPr>
          <a:xfrm rot="1695128">
            <a:off x="4365370" y="3966566"/>
            <a:ext cx="668763" cy="384475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2A145E-D5A4-4076-9E3B-75687BD82BE0}"/>
              </a:ext>
            </a:extLst>
          </p:cNvPr>
          <p:cNvSpPr txBox="1"/>
          <p:nvPr/>
        </p:nvSpPr>
        <p:spPr>
          <a:xfrm rot="1697202">
            <a:off x="3611849" y="3775393"/>
            <a:ext cx="1482704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70" dirty="0"/>
              <a:t>Cnoc Soilleir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21F4352-2C99-4236-905B-B9E9122B9581}"/>
              </a:ext>
            </a:extLst>
          </p:cNvPr>
          <p:cNvSpPr/>
          <p:nvPr/>
        </p:nvSpPr>
        <p:spPr>
          <a:xfrm>
            <a:off x="8709718" y="3173601"/>
            <a:ext cx="601747" cy="401769"/>
          </a:xfrm>
          <a:prstGeom prst="rect">
            <a:avLst/>
          </a:prstGeom>
          <a:solidFill>
            <a:schemeClr val="accent6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0EF972-0957-4CEA-B8D3-471D4AFF83BC}"/>
              </a:ext>
            </a:extLst>
          </p:cNvPr>
          <p:cNvSpPr/>
          <p:nvPr/>
        </p:nvSpPr>
        <p:spPr>
          <a:xfrm rot="10886">
            <a:off x="8711531" y="2612434"/>
            <a:ext cx="617784" cy="384475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EEC929F-A13E-4B64-95B7-D040242CD828}"/>
              </a:ext>
            </a:extLst>
          </p:cNvPr>
          <p:cNvSpPr txBox="1"/>
          <p:nvPr/>
        </p:nvSpPr>
        <p:spPr>
          <a:xfrm>
            <a:off x="9175807" y="2678572"/>
            <a:ext cx="1482704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70" dirty="0">
                <a:solidFill>
                  <a:schemeClr val="accent2"/>
                </a:solidFill>
              </a:rPr>
              <a:t>PHASE 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1561115-170F-4E2F-8A24-BCE67247470E}"/>
              </a:ext>
            </a:extLst>
          </p:cNvPr>
          <p:cNvSpPr txBox="1"/>
          <p:nvPr/>
        </p:nvSpPr>
        <p:spPr>
          <a:xfrm>
            <a:off x="9167282" y="3302570"/>
            <a:ext cx="1482704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70" dirty="0">
                <a:solidFill>
                  <a:schemeClr val="accent6"/>
                </a:solidFill>
              </a:rPr>
              <a:t>PHASE 2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71BC2DD-96F9-4780-BB15-A56B597FBC0B}"/>
              </a:ext>
            </a:extLst>
          </p:cNvPr>
          <p:cNvSpPr/>
          <p:nvPr/>
        </p:nvSpPr>
        <p:spPr>
          <a:xfrm>
            <a:off x="368773" y="301552"/>
            <a:ext cx="3897910" cy="8679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5040" dirty="0">
                <a:solidFill>
                  <a:schemeClr val="accent6"/>
                </a:solidFill>
                <a:latin typeface="+mj-lt"/>
              </a:rPr>
              <a:t>Site Plan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F727430-C469-4099-973A-6F97D3E31F23}"/>
              </a:ext>
            </a:extLst>
          </p:cNvPr>
          <p:cNvSpPr txBox="1"/>
          <p:nvPr/>
        </p:nvSpPr>
        <p:spPr>
          <a:xfrm rot="17032608">
            <a:off x="2378660" y="6266241"/>
            <a:ext cx="1482704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70" dirty="0"/>
              <a:t>To </a:t>
            </a:r>
            <a:r>
              <a:rPr lang="en-GB" sz="1470" dirty="0" err="1"/>
              <a:t>Daliburgh</a:t>
            </a:r>
            <a:r>
              <a:rPr lang="en-GB" sz="1470" dirty="0"/>
              <a:t> </a:t>
            </a:r>
          </a:p>
          <a:p>
            <a:pPr algn="ctr"/>
            <a:r>
              <a:rPr lang="en-GB" sz="1470" dirty="0"/>
              <a:t>&amp;</a:t>
            </a:r>
          </a:p>
          <a:p>
            <a:pPr algn="ctr"/>
            <a:r>
              <a:rPr lang="en-GB" sz="1470" dirty="0"/>
              <a:t> </a:t>
            </a:r>
            <a:r>
              <a:rPr lang="en-GB" sz="1470" dirty="0" err="1"/>
              <a:t>Eriskay</a:t>
            </a:r>
            <a:r>
              <a:rPr lang="en-GB" sz="1470" dirty="0"/>
              <a:t>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DF0A68B-9751-4D2B-8C2D-404A2A62DC05}"/>
              </a:ext>
            </a:extLst>
          </p:cNvPr>
          <p:cNvSpPr txBox="1"/>
          <p:nvPr/>
        </p:nvSpPr>
        <p:spPr>
          <a:xfrm rot="15424673">
            <a:off x="1074292" y="1951896"/>
            <a:ext cx="1482706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70" dirty="0"/>
              <a:t>To Benbecula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1684EE9-D370-4550-B0BA-5F3CE0DA71AD}"/>
              </a:ext>
            </a:extLst>
          </p:cNvPr>
          <p:cNvSpPr/>
          <p:nvPr/>
        </p:nvSpPr>
        <p:spPr>
          <a:xfrm rot="1684242">
            <a:off x="5157760" y="3473125"/>
            <a:ext cx="833585" cy="358178"/>
          </a:xfrm>
          <a:prstGeom prst="rect">
            <a:avLst/>
          </a:prstGeom>
          <a:solidFill>
            <a:schemeClr val="accent6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1620E39-6647-2201-86B7-2E3DB9DE9E4E}"/>
              </a:ext>
            </a:extLst>
          </p:cNvPr>
          <p:cNvGrpSpPr/>
          <p:nvPr/>
        </p:nvGrpSpPr>
        <p:grpSpPr>
          <a:xfrm>
            <a:off x="281374" y="265167"/>
            <a:ext cx="11619627" cy="9261594"/>
            <a:chOff x="281374" y="265167"/>
            <a:chExt cx="11619627" cy="9261594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0ED1F73-7803-24FF-51F0-908A3DD62A22}"/>
                </a:ext>
              </a:extLst>
            </p:cNvPr>
            <p:cNvSpPr/>
            <p:nvPr/>
          </p:nvSpPr>
          <p:spPr>
            <a:xfrm>
              <a:off x="7828843" y="265167"/>
              <a:ext cx="397095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 panose="020F0502020204030204" pitchFamily="34" charset="0"/>
                </a:rPr>
                <a:t>Cnoc Soilleir</a:t>
              </a:r>
              <a:endPara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06C81A0-A214-77A2-EE3E-A68C3A1F3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8426" y="8821075"/>
              <a:ext cx="2091305" cy="512994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90B33A0-A68F-A4D4-A965-96F301038184}"/>
                </a:ext>
              </a:extLst>
            </p:cNvPr>
            <p:cNvSpPr/>
            <p:nvPr/>
          </p:nvSpPr>
          <p:spPr>
            <a:xfrm>
              <a:off x="4057676" y="8284351"/>
              <a:ext cx="775072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457200">
                <a:tabLst>
                  <a:tab pos="2149316" algn="ctr"/>
                  <a:tab pos="4298633" algn="r"/>
                  <a:tab pos="2149316" algn="ctr"/>
                  <a:tab pos="4298633" algn="r"/>
                  <a:tab pos="4983956" algn="ctr"/>
                  <a:tab pos="7778591" algn="l"/>
                </a:tabLst>
              </a:pPr>
              <a:r>
                <a:rPr lang="en-GB" sz="3200" dirty="0">
                  <a:solidFill>
                    <a:srgbClr val="ED7D3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A Joint Venture with a Shared Vision </a:t>
              </a:r>
              <a:endParaRPr lang="en-GB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076064BC-A0AE-AA47-5C88-9FCBB606E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462" y="8821075"/>
              <a:ext cx="657635" cy="657635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E669053-B3C9-574B-DD33-97543C73E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5479" y="8821075"/>
              <a:ext cx="1191050" cy="657635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C79B820-81ED-4B17-78E4-7C21F77B2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04" y="8859507"/>
              <a:ext cx="1555635" cy="657635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56E2CEF5-40F5-E7E6-7E9E-E82B0F8E9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74" y="8869126"/>
              <a:ext cx="657635" cy="657635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891C3AD-2563-D274-8619-838D327749EA}"/>
                </a:ext>
              </a:extLst>
            </p:cNvPr>
            <p:cNvSpPr txBox="1"/>
            <p:nvPr/>
          </p:nvSpPr>
          <p:spPr>
            <a:xfrm rot="5400000">
              <a:off x="8174280" y="3895452"/>
              <a:ext cx="588378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6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tencil" panose="040409050D0802020404" pitchFamily="82" charset="0"/>
                </a:rPr>
                <a:t>Phase   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72B1B8C-BEB2-ECFE-6565-E42939FE87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214" y="8994444"/>
            <a:ext cx="3443202" cy="30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4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000244C-15E5-D01D-E507-CFE0DE1ACDFF}"/>
              </a:ext>
            </a:extLst>
          </p:cNvPr>
          <p:cNvGrpSpPr/>
          <p:nvPr/>
        </p:nvGrpSpPr>
        <p:grpSpPr>
          <a:xfrm>
            <a:off x="281374" y="265167"/>
            <a:ext cx="11798899" cy="9261594"/>
            <a:chOff x="281374" y="265167"/>
            <a:chExt cx="11798899" cy="926159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0860A80-DAD5-1649-19C0-D5B66E268465}"/>
                </a:ext>
              </a:extLst>
            </p:cNvPr>
            <p:cNvSpPr/>
            <p:nvPr/>
          </p:nvSpPr>
          <p:spPr>
            <a:xfrm>
              <a:off x="7828843" y="265167"/>
              <a:ext cx="397095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 panose="020F0502020204030204" pitchFamily="34" charset="0"/>
                </a:rPr>
                <a:t>Cnoc Soilleir</a:t>
              </a:r>
              <a:endPara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D65BE8-8BD5-A28A-6144-B60D0E788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8426" y="8821075"/>
              <a:ext cx="2091305" cy="51299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99D7E6-CFF7-2812-4D33-ED15FEAFF73D}"/>
                </a:ext>
              </a:extLst>
            </p:cNvPr>
            <p:cNvSpPr/>
            <p:nvPr/>
          </p:nvSpPr>
          <p:spPr>
            <a:xfrm>
              <a:off x="4057676" y="8284351"/>
              <a:ext cx="775072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457200">
                <a:tabLst>
                  <a:tab pos="2149316" algn="ctr"/>
                  <a:tab pos="4298633" algn="r"/>
                  <a:tab pos="2149316" algn="ctr"/>
                  <a:tab pos="4298633" algn="r"/>
                  <a:tab pos="4983956" algn="ctr"/>
                  <a:tab pos="7778591" algn="l"/>
                </a:tabLst>
              </a:pPr>
              <a:r>
                <a:rPr lang="en-GB" sz="3200" dirty="0">
                  <a:solidFill>
                    <a:srgbClr val="ED7D3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A Joint Venture with a Shared Vision </a:t>
              </a:r>
              <a:endParaRPr lang="en-GB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54F4DE-AF83-7E6D-3D12-FD2F2F8D1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462" y="8821075"/>
              <a:ext cx="657635" cy="65763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B660E5-C668-0DEC-25AA-AB0968C73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5479" y="8821075"/>
              <a:ext cx="1191050" cy="65763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F19CA47-8436-6AE9-9320-176759811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04" y="8859507"/>
              <a:ext cx="1555635" cy="65763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F84F6F-D995-876D-9B30-6756535AA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74" y="8869126"/>
              <a:ext cx="657635" cy="65763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8F2754-32B3-6074-D77C-AA3BAAE8D54E}"/>
                </a:ext>
              </a:extLst>
            </p:cNvPr>
            <p:cNvSpPr txBox="1"/>
            <p:nvPr/>
          </p:nvSpPr>
          <p:spPr>
            <a:xfrm rot="5400000">
              <a:off x="8353552" y="3948047"/>
              <a:ext cx="588378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6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tencil" panose="040409050D0802020404" pitchFamily="82" charset="0"/>
                </a:rPr>
                <a:t>Phase   2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C74D308-E51B-DD1C-0083-D62C23E00E60}"/>
              </a:ext>
            </a:extLst>
          </p:cNvPr>
          <p:cNvSpPr txBox="1"/>
          <p:nvPr/>
        </p:nvSpPr>
        <p:spPr>
          <a:xfrm>
            <a:off x="857276" y="2282053"/>
            <a:ext cx="9653336" cy="4755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300" b="1" dirty="0">
                <a:solidFill>
                  <a:schemeClr val="accent2"/>
                </a:solidFill>
                <a:latin typeface="+mj-lt"/>
              </a:rPr>
              <a:t>Flexible performance hall</a:t>
            </a: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with </a:t>
            </a:r>
            <a:r>
              <a:rPr lang="en-GB" sz="2300" b="1" dirty="0">
                <a:solidFill>
                  <a:schemeClr val="accent2"/>
                </a:solidFill>
                <a:latin typeface="+mj-lt"/>
              </a:rPr>
              <a:t>acoustics</a:t>
            </a: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suitable for </a:t>
            </a:r>
            <a:r>
              <a:rPr lang="en-GB" sz="2300" b="1" dirty="0">
                <a:solidFill>
                  <a:schemeClr val="accent2"/>
                </a:solidFill>
                <a:latin typeface="+mj-lt"/>
              </a:rPr>
              <a:t>music</a:t>
            </a:r>
            <a:r>
              <a:rPr lang="en-GB" sz="23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and </a:t>
            </a:r>
            <a:r>
              <a:rPr lang="en-GB" sz="2300" b="1" dirty="0">
                <a:solidFill>
                  <a:schemeClr val="accent2"/>
                </a:solidFill>
                <a:latin typeface="+mj-lt"/>
              </a:rPr>
              <a:t>performance</a:t>
            </a: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 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hall will have a </a:t>
            </a:r>
            <a:r>
              <a:rPr lang="en-GB" sz="2300" b="1" dirty="0">
                <a:solidFill>
                  <a:schemeClr val="accent2"/>
                </a:solidFill>
                <a:latin typeface="+mj-lt"/>
              </a:rPr>
              <a:t>sprung floor </a:t>
            </a: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suitable for </a:t>
            </a:r>
            <a:r>
              <a:rPr lang="en-GB" sz="2300" b="1" dirty="0">
                <a:solidFill>
                  <a:schemeClr val="accent2"/>
                </a:solidFill>
                <a:latin typeface="+mj-lt"/>
              </a:rPr>
              <a:t>dance </a:t>
            </a: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learning, rehearsing, performances, and ceilidhs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designs include </a:t>
            </a:r>
            <a:r>
              <a:rPr lang="en-GB" sz="2300" b="1" dirty="0">
                <a:solidFill>
                  <a:schemeClr val="accent2"/>
                </a:solidFill>
                <a:latin typeface="+mj-lt"/>
              </a:rPr>
              <a:t>retractable</a:t>
            </a: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auditorium</a:t>
            </a:r>
            <a:r>
              <a:rPr lang="en-GB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GB" sz="2300" b="1" dirty="0">
                <a:solidFill>
                  <a:schemeClr val="accent2"/>
                </a:solidFill>
                <a:latin typeface="+mj-lt"/>
              </a:rPr>
              <a:t>seating</a:t>
            </a:r>
            <a:r>
              <a:rPr lang="en-GB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for audiences of </a:t>
            </a:r>
            <a:r>
              <a:rPr lang="en-GB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upto</a:t>
            </a: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GB" sz="2300" b="1" dirty="0">
                <a:solidFill>
                  <a:schemeClr val="accent2"/>
                </a:solidFill>
                <a:latin typeface="+mj-lt"/>
              </a:rPr>
              <a:t>200 people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Breakout space for audience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 </a:t>
            </a:r>
            <a:r>
              <a:rPr lang="en-GB" sz="2300" b="1" dirty="0">
                <a:solidFill>
                  <a:schemeClr val="accent2"/>
                </a:solidFill>
                <a:latin typeface="+mj-lt"/>
              </a:rPr>
              <a:t>small dance studio </a:t>
            </a: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with </a:t>
            </a:r>
            <a:r>
              <a:rPr lang="en-GB" sz="2300" b="1" dirty="0">
                <a:solidFill>
                  <a:schemeClr val="accent2"/>
                </a:solidFill>
                <a:latin typeface="+mj-lt"/>
              </a:rPr>
              <a:t>sprung floor</a:t>
            </a: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and </a:t>
            </a:r>
            <a:r>
              <a:rPr lang="en-GB" sz="2300" b="1" dirty="0">
                <a:solidFill>
                  <a:schemeClr val="accent2"/>
                </a:solidFill>
                <a:latin typeface="+mj-lt"/>
              </a:rPr>
              <a:t>mirrors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Two additional</a:t>
            </a:r>
            <a:r>
              <a:rPr lang="en-GB" sz="2300" b="1" dirty="0">
                <a:solidFill>
                  <a:schemeClr val="accent2"/>
                </a:solidFill>
                <a:latin typeface="+mj-lt"/>
              </a:rPr>
              <a:t> teaching </a:t>
            </a: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spaces also to double up as </a:t>
            </a:r>
            <a:r>
              <a:rPr lang="en-GB" sz="2300" b="1" dirty="0">
                <a:solidFill>
                  <a:schemeClr val="accent2"/>
                </a:solidFill>
                <a:latin typeface="+mj-lt"/>
              </a:rPr>
              <a:t>green rooms </a:t>
            </a: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and </a:t>
            </a:r>
            <a:r>
              <a:rPr lang="en-GB" sz="2300" b="1" dirty="0">
                <a:solidFill>
                  <a:schemeClr val="accent2"/>
                </a:solidFill>
                <a:latin typeface="+mj-lt"/>
              </a:rPr>
              <a:t>rehearsal</a:t>
            </a: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space.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existing kitchen area in an </a:t>
            </a:r>
            <a:r>
              <a:rPr lang="en-GB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Lasag</a:t>
            </a: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will be extended to be able to act as a </a:t>
            </a:r>
            <a:r>
              <a:rPr lang="en-GB" sz="2300" b="1" dirty="0">
                <a:solidFill>
                  <a:schemeClr val="accent2"/>
                </a:solidFill>
                <a:latin typeface="+mj-lt"/>
              </a:rPr>
              <a:t>bar and servery area </a:t>
            </a: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for </a:t>
            </a:r>
            <a:r>
              <a:rPr lang="en-GB" sz="2300" b="1" dirty="0">
                <a:solidFill>
                  <a:schemeClr val="accent2"/>
                </a:solidFill>
                <a:latin typeface="+mj-lt"/>
              </a:rPr>
              <a:t>performances</a:t>
            </a: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B58C64-1AAE-7CEE-E862-4BAA6BF9CCE2}"/>
              </a:ext>
            </a:extLst>
          </p:cNvPr>
          <p:cNvSpPr/>
          <p:nvPr/>
        </p:nvSpPr>
        <p:spPr>
          <a:xfrm>
            <a:off x="-12699" y="7341992"/>
            <a:ext cx="10751912" cy="7816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anchor="ctr" anchorCtr="1">
            <a:noAutofit/>
          </a:bodyPr>
          <a:lstStyle/>
          <a:p>
            <a:pPr algn="ctr" defTabSz="457200">
              <a:tabLst>
                <a:tab pos="2149316" algn="ctr"/>
                <a:tab pos="4298633" algn="r"/>
                <a:tab pos="2149316" algn="ctr"/>
                <a:tab pos="4298633" algn="r"/>
                <a:tab pos="4983956" algn="ctr"/>
                <a:tab pos="7778591" algn="l"/>
              </a:tabLst>
            </a:pPr>
            <a:r>
              <a:rPr lang="en-GB" sz="3200" spc="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Aspiration - Inspiration  - Transformation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664675-044D-E1D3-EE33-B8A891BD771D}"/>
              </a:ext>
            </a:extLst>
          </p:cNvPr>
          <p:cNvSpPr/>
          <p:nvPr/>
        </p:nvSpPr>
        <p:spPr>
          <a:xfrm>
            <a:off x="0" y="1279945"/>
            <a:ext cx="10751912" cy="781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324000" anchor="ctr" anchorCtr="0">
            <a:noAutofit/>
          </a:bodyPr>
          <a:lstStyle/>
          <a:p>
            <a:r>
              <a:rPr lang="en-GB" sz="4400" b="1" spc="6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Phase 2 Includes: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69A825-D4BD-7C23-E6FA-47C6AA077C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01" y="8986380"/>
            <a:ext cx="3443202" cy="30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2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BB585DA3-C109-4D07-9343-042D19CA55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189520"/>
              </p:ext>
            </p:extLst>
          </p:nvPr>
        </p:nvGraphicFramePr>
        <p:xfrm>
          <a:off x="-30668" y="1541804"/>
          <a:ext cx="10760138" cy="7552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8165938" imgH="12831780" progId="Acrobat.Document.DC">
                  <p:embed/>
                </p:oleObj>
              </mc:Choice>
              <mc:Fallback>
                <p:oleObj name="Acrobat Document" r:id="rId2" imgW="18165938" imgH="12831780" progId="Acrobat.Document.DC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BB585DA3-C109-4D07-9343-042D19CA55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30668" y="1541804"/>
                        <a:ext cx="10760138" cy="7552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32547EFB-1840-C5A4-F2BB-A02C2F24B544}"/>
              </a:ext>
            </a:extLst>
          </p:cNvPr>
          <p:cNvSpPr/>
          <p:nvPr/>
        </p:nvSpPr>
        <p:spPr>
          <a:xfrm>
            <a:off x="-673100" y="7561691"/>
            <a:ext cx="13779500" cy="2204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96B8B3-FD93-4AA5-AC08-9DA0E345EC0B}"/>
              </a:ext>
            </a:extLst>
          </p:cNvPr>
          <p:cNvSpPr txBox="1"/>
          <p:nvPr/>
        </p:nvSpPr>
        <p:spPr>
          <a:xfrm>
            <a:off x="245581" y="354174"/>
            <a:ext cx="9807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accent6"/>
                </a:solidFill>
                <a:latin typeface="+mj-lt"/>
              </a:rPr>
              <a:t>Site Plan – Phase 2 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CAD31436-C1CE-4E0E-B0B1-4717FD4C245C}"/>
              </a:ext>
            </a:extLst>
          </p:cNvPr>
          <p:cNvSpPr/>
          <p:nvPr/>
        </p:nvSpPr>
        <p:spPr>
          <a:xfrm rot="1760167">
            <a:off x="5646869" y="4000674"/>
            <a:ext cx="355452" cy="373129"/>
          </a:xfrm>
          <a:prstGeom prst="downArrow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40F5EF4-4425-4572-8115-93638242D2D8}"/>
              </a:ext>
            </a:extLst>
          </p:cNvPr>
          <p:cNvSpPr/>
          <p:nvPr/>
        </p:nvSpPr>
        <p:spPr>
          <a:xfrm rot="163888">
            <a:off x="316995" y="4168727"/>
            <a:ext cx="339978" cy="25158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F20E3AD-A45F-4EF2-BF13-EB475CF76F65}"/>
              </a:ext>
            </a:extLst>
          </p:cNvPr>
          <p:cNvSpPr/>
          <p:nvPr/>
        </p:nvSpPr>
        <p:spPr>
          <a:xfrm rot="9095774">
            <a:off x="356092" y="4558136"/>
            <a:ext cx="319209" cy="25375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DEC4B8-BEC9-48C1-B958-89821D2AE1B1}"/>
              </a:ext>
            </a:extLst>
          </p:cNvPr>
          <p:cNvSpPr txBox="1"/>
          <p:nvPr/>
        </p:nvSpPr>
        <p:spPr>
          <a:xfrm rot="1681918">
            <a:off x="5299885" y="4125218"/>
            <a:ext cx="3001178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90" dirty="0"/>
              <a:t>Entrance through phase 1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C6C5D4A-0192-41D8-8A8D-C8FDD62B3F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0444281"/>
              </p:ext>
            </p:extLst>
          </p:nvPr>
        </p:nvGraphicFramePr>
        <p:xfrm>
          <a:off x="1117600" y="1396445"/>
          <a:ext cx="8534400" cy="5689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0" imgH="0" progId="AcroExch.Document.DC">
                  <p:embed/>
                </p:oleObj>
              </mc:Choice>
              <mc:Fallback>
                <p:oleObj name="Acrobat Document" r:id="rId4" imgW="0" imgH="0" progId="AcroExch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4C6C5D4A-0192-41D8-8A8D-C8FDD62B3F79}"/>
                          </a:ext>
                        </a:extLst>
                      </p:cNvPr>
                      <p:cNvPicPr/>
                      <p:nvPr/>
                    </p:nvPicPr>
                    <p:blipFill/>
                    <p:spPr>
                      <a:xfrm>
                        <a:off x="1117600" y="1396445"/>
                        <a:ext cx="8534400" cy="56890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CE251C6-B976-45CC-A7BF-0CDC0F2598C5}"/>
              </a:ext>
            </a:extLst>
          </p:cNvPr>
          <p:cNvSpPr/>
          <p:nvPr/>
        </p:nvSpPr>
        <p:spPr>
          <a:xfrm>
            <a:off x="3179526" y="3211671"/>
            <a:ext cx="2050256" cy="1820228"/>
          </a:xfrm>
          <a:custGeom>
            <a:avLst/>
            <a:gdLst>
              <a:gd name="connsiteX0" fmla="*/ 528637 w 1952625"/>
              <a:gd name="connsiteY0" fmla="*/ 0 h 1733550"/>
              <a:gd name="connsiteX1" fmla="*/ 1952625 w 1952625"/>
              <a:gd name="connsiteY1" fmla="*/ 757238 h 1733550"/>
              <a:gd name="connsiteX2" fmla="*/ 1428750 w 1952625"/>
              <a:gd name="connsiteY2" fmla="*/ 1733550 h 1733550"/>
              <a:gd name="connsiteX3" fmla="*/ 0 w 1952625"/>
              <a:gd name="connsiteY3" fmla="*/ 947738 h 1733550"/>
              <a:gd name="connsiteX4" fmla="*/ 528637 w 1952625"/>
              <a:gd name="connsiteY4" fmla="*/ 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625" h="1733550">
                <a:moveTo>
                  <a:pt x="528637" y="0"/>
                </a:moveTo>
                <a:lnTo>
                  <a:pt x="1952625" y="757238"/>
                </a:lnTo>
                <a:lnTo>
                  <a:pt x="1428750" y="1733550"/>
                </a:lnTo>
                <a:lnTo>
                  <a:pt x="0" y="947738"/>
                </a:lnTo>
                <a:lnTo>
                  <a:pt x="528637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DACBB44-1B9A-41E8-8CCB-1F7715FA5E51}"/>
              </a:ext>
            </a:extLst>
          </p:cNvPr>
          <p:cNvSpPr/>
          <p:nvPr/>
        </p:nvSpPr>
        <p:spPr>
          <a:xfrm>
            <a:off x="4679712" y="4006772"/>
            <a:ext cx="2425303" cy="1935241"/>
          </a:xfrm>
          <a:custGeom>
            <a:avLst/>
            <a:gdLst>
              <a:gd name="connsiteX0" fmla="*/ 519112 w 2309812"/>
              <a:gd name="connsiteY0" fmla="*/ 0 h 1843087"/>
              <a:gd name="connsiteX1" fmla="*/ 800100 w 2309812"/>
              <a:gd name="connsiteY1" fmla="*/ 152400 h 1843087"/>
              <a:gd name="connsiteX2" fmla="*/ 952500 w 2309812"/>
              <a:gd name="connsiteY2" fmla="*/ 361950 h 1843087"/>
              <a:gd name="connsiteX3" fmla="*/ 923925 w 2309812"/>
              <a:gd name="connsiteY3" fmla="*/ 409575 h 1843087"/>
              <a:gd name="connsiteX4" fmla="*/ 1109662 w 2309812"/>
              <a:gd name="connsiteY4" fmla="*/ 504825 h 1843087"/>
              <a:gd name="connsiteX5" fmla="*/ 1190625 w 2309812"/>
              <a:gd name="connsiteY5" fmla="*/ 338137 h 1843087"/>
              <a:gd name="connsiteX6" fmla="*/ 1481137 w 2309812"/>
              <a:gd name="connsiteY6" fmla="*/ 504825 h 1843087"/>
              <a:gd name="connsiteX7" fmla="*/ 1404937 w 2309812"/>
              <a:gd name="connsiteY7" fmla="*/ 642937 h 1843087"/>
              <a:gd name="connsiteX8" fmla="*/ 2309812 w 2309812"/>
              <a:gd name="connsiteY8" fmla="*/ 1152525 h 1843087"/>
              <a:gd name="connsiteX9" fmla="*/ 1938337 w 2309812"/>
              <a:gd name="connsiteY9" fmla="*/ 1843087 h 1843087"/>
              <a:gd name="connsiteX10" fmla="*/ 771525 w 2309812"/>
              <a:gd name="connsiteY10" fmla="*/ 1209675 h 1843087"/>
              <a:gd name="connsiteX11" fmla="*/ 709612 w 2309812"/>
              <a:gd name="connsiteY11" fmla="*/ 1333500 h 1843087"/>
              <a:gd name="connsiteX12" fmla="*/ 0 w 2309812"/>
              <a:gd name="connsiteY12" fmla="*/ 966787 h 1843087"/>
              <a:gd name="connsiteX13" fmla="*/ 519112 w 2309812"/>
              <a:gd name="connsiteY13" fmla="*/ 0 h 184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9812" h="1843087">
                <a:moveTo>
                  <a:pt x="519112" y="0"/>
                </a:moveTo>
                <a:lnTo>
                  <a:pt x="800100" y="152400"/>
                </a:lnTo>
                <a:lnTo>
                  <a:pt x="952500" y="361950"/>
                </a:lnTo>
                <a:lnTo>
                  <a:pt x="923925" y="409575"/>
                </a:lnTo>
                <a:lnTo>
                  <a:pt x="1109662" y="504825"/>
                </a:lnTo>
                <a:lnTo>
                  <a:pt x="1190625" y="338137"/>
                </a:lnTo>
                <a:lnTo>
                  <a:pt x="1481137" y="504825"/>
                </a:lnTo>
                <a:lnTo>
                  <a:pt x="1404937" y="642937"/>
                </a:lnTo>
                <a:lnTo>
                  <a:pt x="2309812" y="1152525"/>
                </a:lnTo>
                <a:lnTo>
                  <a:pt x="1938337" y="1843087"/>
                </a:lnTo>
                <a:lnTo>
                  <a:pt x="771525" y="1209675"/>
                </a:lnTo>
                <a:lnTo>
                  <a:pt x="709612" y="1333500"/>
                </a:lnTo>
                <a:lnTo>
                  <a:pt x="0" y="966787"/>
                </a:lnTo>
                <a:lnTo>
                  <a:pt x="51911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2923B4-3408-4704-974E-FC7D2D048F44}"/>
              </a:ext>
            </a:extLst>
          </p:cNvPr>
          <p:cNvSpPr/>
          <p:nvPr/>
        </p:nvSpPr>
        <p:spPr>
          <a:xfrm>
            <a:off x="2434432" y="1541803"/>
            <a:ext cx="5781717" cy="920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F71703-2EE0-42DD-AC15-F4A6A69BA43F}"/>
              </a:ext>
            </a:extLst>
          </p:cNvPr>
          <p:cNvSpPr txBox="1"/>
          <p:nvPr/>
        </p:nvSpPr>
        <p:spPr>
          <a:xfrm rot="1681918">
            <a:off x="3468049" y="3965865"/>
            <a:ext cx="1189180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90" dirty="0"/>
              <a:t>Phase 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79961E-47D4-42DE-9AA6-F5C7C2BFE0DA}"/>
              </a:ext>
            </a:extLst>
          </p:cNvPr>
          <p:cNvSpPr txBox="1"/>
          <p:nvPr/>
        </p:nvSpPr>
        <p:spPr>
          <a:xfrm rot="1681918">
            <a:off x="7531172" y="3802045"/>
            <a:ext cx="3001178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90" dirty="0"/>
              <a:t>Parking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D64007-DDF3-347D-D502-432ACBD45643}"/>
              </a:ext>
            </a:extLst>
          </p:cNvPr>
          <p:cNvSpPr txBox="1"/>
          <p:nvPr/>
        </p:nvSpPr>
        <p:spPr>
          <a:xfrm rot="1719451">
            <a:off x="7146904" y="3095006"/>
            <a:ext cx="2596937" cy="1113882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endParaRPr lang="en-GB" sz="189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DA6751-EB7A-750D-CBF3-A4E6C7CA9D48}"/>
              </a:ext>
            </a:extLst>
          </p:cNvPr>
          <p:cNvSpPr txBox="1"/>
          <p:nvPr/>
        </p:nvSpPr>
        <p:spPr>
          <a:xfrm rot="1681918">
            <a:off x="5408961" y="4918227"/>
            <a:ext cx="1189180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90" dirty="0"/>
              <a:t>Phase 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AECAAE0-3FB3-89F9-D7FE-BA306F10362E}"/>
              </a:ext>
            </a:extLst>
          </p:cNvPr>
          <p:cNvGrpSpPr/>
          <p:nvPr/>
        </p:nvGrpSpPr>
        <p:grpSpPr>
          <a:xfrm>
            <a:off x="515696" y="237177"/>
            <a:ext cx="11798899" cy="9261594"/>
            <a:chOff x="281374" y="265167"/>
            <a:chExt cx="11798899" cy="926159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CA678C-C414-378E-910B-914151062D80}"/>
                </a:ext>
              </a:extLst>
            </p:cNvPr>
            <p:cNvSpPr/>
            <p:nvPr/>
          </p:nvSpPr>
          <p:spPr>
            <a:xfrm>
              <a:off x="7828843" y="265167"/>
              <a:ext cx="397095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 panose="020F0502020204030204" pitchFamily="34" charset="0"/>
                </a:rPr>
                <a:t>Cnoc Soilleir</a:t>
              </a:r>
              <a:endPara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4FBBD97-0020-66AC-77CE-63D6E3BA1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8426" y="8821075"/>
              <a:ext cx="2091305" cy="51299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0EF6769-A130-8034-A224-989A05B94F1A}"/>
                </a:ext>
              </a:extLst>
            </p:cNvPr>
            <p:cNvSpPr/>
            <p:nvPr/>
          </p:nvSpPr>
          <p:spPr>
            <a:xfrm>
              <a:off x="4057676" y="8284351"/>
              <a:ext cx="775072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457200">
                <a:tabLst>
                  <a:tab pos="2149316" algn="ctr"/>
                  <a:tab pos="4298633" algn="r"/>
                  <a:tab pos="2149316" algn="ctr"/>
                  <a:tab pos="4298633" algn="r"/>
                  <a:tab pos="4983956" algn="ctr"/>
                  <a:tab pos="7778591" algn="l"/>
                </a:tabLst>
              </a:pPr>
              <a:r>
                <a:rPr lang="en-GB" sz="3200" dirty="0">
                  <a:solidFill>
                    <a:srgbClr val="ED7D3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A Joint Venture with a Shared Vision </a:t>
              </a:r>
              <a:endParaRPr lang="en-GB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F57FF8F-F11C-E46F-798C-64CF806FA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462" y="8821075"/>
              <a:ext cx="657635" cy="6576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0603B11-6CD6-2640-5B49-ADBE579A6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5479" y="8821075"/>
              <a:ext cx="1191050" cy="65763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E98270E-78AD-B1BF-16A1-EAABAEB22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04" y="8859507"/>
              <a:ext cx="1555635" cy="65763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EF99C21-6380-FE7F-FEAF-5182A30F3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74" y="8869126"/>
              <a:ext cx="657635" cy="65763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9C1AD22-2D33-D1E1-A1AD-4E0358E536CF}"/>
                </a:ext>
              </a:extLst>
            </p:cNvPr>
            <p:cNvSpPr txBox="1"/>
            <p:nvPr/>
          </p:nvSpPr>
          <p:spPr>
            <a:xfrm rot="5400000">
              <a:off x="8353552" y="3948047"/>
              <a:ext cx="588378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6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tencil" panose="040409050D0802020404" pitchFamily="82" charset="0"/>
                </a:rPr>
                <a:t>Phase   2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C2930BE3-059F-3C09-1E1A-1C83C94700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01" y="8986380"/>
            <a:ext cx="3443202" cy="30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74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" name="Object 55">
            <a:extLst>
              <a:ext uri="{FF2B5EF4-FFF2-40B4-BE49-F238E27FC236}">
                <a16:creationId xmlns:a16="http://schemas.microsoft.com/office/drawing/2014/main" id="{F1B721C7-D116-0423-9894-F72282AD19A9}"/>
              </a:ext>
            </a:extLst>
          </p:cNvPr>
          <p:cNvGraphicFramePr>
            <a:graphicFrameLocks noGrp="1" noDrilldown="1" noChangeAspect="1" noMove="1" noResize="1"/>
          </p:cNvGraphicFramePr>
          <p:nvPr>
            <p:extLst>
              <p:ext uri="{D42A27DB-BD31-4B8C-83A1-F6EECF244321}">
                <p14:modId xmlns:p14="http://schemas.microsoft.com/office/powerpoint/2010/main" val="3963817985"/>
              </p:ext>
            </p:extLst>
          </p:nvPr>
        </p:nvGraphicFramePr>
        <p:xfrm>
          <a:off x="-863600" y="501223"/>
          <a:ext cx="12116042" cy="8557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2707483" imgH="16039997" progId="AcroExch.Document.DC">
                  <p:embed/>
                </p:oleObj>
              </mc:Choice>
              <mc:Fallback>
                <p:oleObj name="Acrobat Document" r:id="rId2" imgW="22707483" imgH="16039997" progId="AcroExch.Document.DC">
                  <p:embed/>
                  <p:pic>
                    <p:nvPicPr>
                      <p:cNvPr id="56" name="Object 55">
                        <a:extLst>
                          <a:ext uri="{FF2B5EF4-FFF2-40B4-BE49-F238E27FC236}">
                            <a16:creationId xmlns:a16="http://schemas.microsoft.com/office/drawing/2014/main" id="{F1B721C7-D116-0423-9894-F72282AD19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>
                        <a:alphaModFix amt="83000"/>
                      </a:blip>
                      <a:stretch>
                        <a:fillRect/>
                      </a:stretch>
                    </p:blipFill>
                    <p:spPr>
                      <a:xfrm>
                        <a:off x="-863600" y="501223"/>
                        <a:ext cx="12116042" cy="85579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Rectangle 56">
            <a:extLst>
              <a:ext uri="{FF2B5EF4-FFF2-40B4-BE49-F238E27FC236}">
                <a16:creationId xmlns:a16="http://schemas.microsoft.com/office/drawing/2014/main" id="{8499B0CD-4B49-9033-8479-E0A8721E1206}"/>
              </a:ext>
            </a:extLst>
          </p:cNvPr>
          <p:cNvSpPr/>
          <p:nvPr/>
        </p:nvSpPr>
        <p:spPr>
          <a:xfrm>
            <a:off x="9007617" y="6307193"/>
            <a:ext cx="3034608" cy="1721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39F5FAE-835C-0641-331F-505C231A7683}"/>
              </a:ext>
            </a:extLst>
          </p:cNvPr>
          <p:cNvSpPr txBox="1"/>
          <p:nvPr/>
        </p:nvSpPr>
        <p:spPr>
          <a:xfrm>
            <a:off x="-964326" y="412967"/>
            <a:ext cx="9807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accent6"/>
                </a:solidFill>
              </a:rPr>
              <a:t>Ground Floor Plan – Phase 2 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ECB7D74-3680-85B0-5D9E-ED91650B8944}"/>
              </a:ext>
            </a:extLst>
          </p:cNvPr>
          <p:cNvSpPr/>
          <p:nvPr/>
        </p:nvSpPr>
        <p:spPr>
          <a:xfrm>
            <a:off x="691945" y="2260580"/>
            <a:ext cx="1402064" cy="1603523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80" dirty="0">
                <a:solidFill>
                  <a:schemeClr val="accent1">
                    <a:lumMod val="50000"/>
                  </a:schemeClr>
                </a:solidFill>
              </a:rPr>
              <a:t>Teaching room</a:t>
            </a:r>
          </a:p>
          <a:p>
            <a:pPr algn="ctr"/>
            <a:r>
              <a:rPr lang="en-GB" sz="1680" dirty="0">
                <a:solidFill>
                  <a:schemeClr val="accent1">
                    <a:lumMod val="50000"/>
                  </a:schemeClr>
                </a:solidFill>
              </a:rPr>
              <a:t>green room </a:t>
            </a:r>
          </a:p>
          <a:p>
            <a:pPr algn="ctr"/>
            <a:r>
              <a:rPr lang="en-GB" sz="1680" dirty="0">
                <a:solidFill>
                  <a:schemeClr val="accent1">
                    <a:lumMod val="50000"/>
                  </a:schemeClr>
                </a:solidFill>
              </a:rPr>
              <a:t>31m</a:t>
            </a:r>
            <a:r>
              <a:rPr lang="en-GB" sz="1680" baseline="30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endParaRPr lang="en-GB" sz="168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5351B0D-ACA7-8352-F540-85D078D9F6CE}"/>
              </a:ext>
            </a:extLst>
          </p:cNvPr>
          <p:cNvSpPr/>
          <p:nvPr/>
        </p:nvSpPr>
        <p:spPr>
          <a:xfrm>
            <a:off x="691945" y="4700779"/>
            <a:ext cx="1402064" cy="2397839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80" dirty="0">
                <a:solidFill>
                  <a:schemeClr val="accent1">
                    <a:lumMod val="50000"/>
                  </a:schemeClr>
                </a:solidFill>
              </a:rPr>
              <a:t>Dance Studio Green room </a:t>
            </a:r>
          </a:p>
          <a:p>
            <a:pPr algn="ctr"/>
            <a:r>
              <a:rPr lang="en-GB" sz="1680" dirty="0">
                <a:solidFill>
                  <a:schemeClr val="accent1">
                    <a:lumMod val="50000"/>
                  </a:schemeClr>
                </a:solidFill>
              </a:rPr>
              <a:t>45m</a:t>
            </a:r>
            <a:r>
              <a:rPr lang="en-GB" sz="1680" baseline="30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endParaRPr lang="en-GB" sz="168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5482A23-A7FD-0111-911F-9B3FE160B9BE}"/>
              </a:ext>
            </a:extLst>
          </p:cNvPr>
          <p:cNvSpPr/>
          <p:nvPr/>
        </p:nvSpPr>
        <p:spPr>
          <a:xfrm>
            <a:off x="656761" y="3935514"/>
            <a:ext cx="782857" cy="750800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WC &amp; Shower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6ACA5DA-9056-1A0A-BA98-9DFD3810CA23}"/>
              </a:ext>
            </a:extLst>
          </p:cNvPr>
          <p:cNvSpPr/>
          <p:nvPr/>
        </p:nvSpPr>
        <p:spPr>
          <a:xfrm>
            <a:off x="8212771" y="2325435"/>
            <a:ext cx="2484368" cy="4715637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90" dirty="0">
                <a:solidFill>
                  <a:schemeClr val="accent1">
                    <a:lumMod val="50000"/>
                  </a:schemeClr>
                </a:solidFill>
              </a:rPr>
              <a:t>An </a:t>
            </a:r>
            <a:r>
              <a:rPr lang="en-GB" sz="1890" dirty="0" err="1">
                <a:solidFill>
                  <a:schemeClr val="accent1">
                    <a:lumMod val="50000"/>
                  </a:schemeClr>
                </a:solidFill>
              </a:rPr>
              <a:t>Lasag</a:t>
            </a:r>
            <a:r>
              <a:rPr lang="en-GB" sz="189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GB" sz="1890" dirty="0">
                <a:solidFill>
                  <a:schemeClr val="accent1">
                    <a:lumMod val="50000"/>
                  </a:schemeClr>
                </a:solidFill>
              </a:rPr>
              <a:t>130m</a:t>
            </a:r>
            <a:r>
              <a:rPr lang="en-GB" sz="1890" baseline="30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GB" sz="189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A8FFE13-4F18-0AB2-30BF-0DD56CDE46DB}"/>
              </a:ext>
            </a:extLst>
          </p:cNvPr>
          <p:cNvSpPr/>
          <p:nvPr/>
        </p:nvSpPr>
        <p:spPr>
          <a:xfrm>
            <a:off x="1954253" y="3631645"/>
            <a:ext cx="57507" cy="5250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CEF5CC3-D06E-118A-59D4-B7F6DE928118}"/>
              </a:ext>
            </a:extLst>
          </p:cNvPr>
          <p:cNvSpPr/>
          <p:nvPr/>
        </p:nvSpPr>
        <p:spPr>
          <a:xfrm>
            <a:off x="1954253" y="5569815"/>
            <a:ext cx="57507" cy="5250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F13B770-652E-D863-5CFE-B43C897BC674}"/>
              </a:ext>
            </a:extLst>
          </p:cNvPr>
          <p:cNvSpPr/>
          <p:nvPr/>
        </p:nvSpPr>
        <p:spPr>
          <a:xfrm>
            <a:off x="1954252" y="6254687"/>
            <a:ext cx="57507" cy="5250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255D88A-6A10-7DF1-817E-1BA4F62187EF}"/>
              </a:ext>
            </a:extLst>
          </p:cNvPr>
          <p:cNvSpPr/>
          <p:nvPr/>
        </p:nvSpPr>
        <p:spPr>
          <a:xfrm>
            <a:off x="9853329" y="6683832"/>
            <a:ext cx="553400" cy="357240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0" dirty="0">
                <a:solidFill>
                  <a:schemeClr val="accent1">
                    <a:lumMod val="50000"/>
                  </a:schemeClr>
                </a:solidFill>
              </a:rPr>
              <a:t>Peat Stove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A131420-1AD3-F5A8-DCF5-E1AB1CE30231}"/>
              </a:ext>
            </a:extLst>
          </p:cNvPr>
          <p:cNvSpPr/>
          <p:nvPr/>
        </p:nvSpPr>
        <p:spPr>
          <a:xfrm>
            <a:off x="2132251" y="4151710"/>
            <a:ext cx="598234" cy="2102977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470" dirty="0">
                <a:solidFill>
                  <a:schemeClr val="accent1">
                    <a:lumMod val="50000"/>
                  </a:schemeClr>
                </a:solidFill>
              </a:rPr>
              <a:t>store</a:t>
            </a:r>
            <a:r>
              <a:rPr lang="en-GB" sz="189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60941BA-83F5-9487-2774-FEB2E927BDAA}"/>
              </a:ext>
            </a:extLst>
          </p:cNvPr>
          <p:cNvSpPr/>
          <p:nvPr/>
        </p:nvSpPr>
        <p:spPr>
          <a:xfrm>
            <a:off x="2142313" y="3025212"/>
            <a:ext cx="583549" cy="1051489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470" dirty="0">
                <a:solidFill>
                  <a:schemeClr val="accent1">
                    <a:lumMod val="50000"/>
                  </a:schemeClr>
                </a:solidFill>
              </a:rPr>
              <a:t>store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F7B9FC6-E2B7-C581-D687-1AE669D935E9}"/>
              </a:ext>
            </a:extLst>
          </p:cNvPr>
          <p:cNvSpPr/>
          <p:nvPr/>
        </p:nvSpPr>
        <p:spPr>
          <a:xfrm>
            <a:off x="7528071" y="3025213"/>
            <a:ext cx="489666" cy="3281981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470" dirty="0">
                <a:solidFill>
                  <a:schemeClr val="accent1">
                    <a:lumMod val="50000"/>
                  </a:schemeClr>
                </a:solidFill>
              </a:rPr>
              <a:t>Storage for retractable seating </a:t>
            </a:r>
          </a:p>
        </p:txBody>
      </p:sp>
      <p:sp>
        <p:nvSpPr>
          <p:cNvPr id="70" name="Arrow: Down 69">
            <a:extLst>
              <a:ext uri="{FF2B5EF4-FFF2-40B4-BE49-F238E27FC236}">
                <a16:creationId xmlns:a16="http://schemas.microsoft.com/office/drawing/2014/main" id="{72A3C516-FE78-C492-A45D-140C90A4358F}"/>
              </a:ext>
            </a:extLst>
          </p:cNvPr>
          <p:cNvSpPr/>
          <p:nvPr/>
        </p:nvSpPr>
        <p:spPr>
          <a:xfrm>
            <a:off x="2852855" y="6910070"/>
            <a:ext cx="316743" cy="533464"/>
          </a:xfrm>
          <a:prstGeom prst="downArrow">
            <a:avLst/>
          </a:prstGeom>
          <a:solidFill>
            <a:srgbClr val="92D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4C6BE21-EFB6-3B7A-7722-99B9A7795C15}"/>
              </a:ext>
            </a:extLst>
          </p:cNvPr>
          <p:cNvSpPr/>
          <p:nvPr/>
        </p:nvSpPr>
        <p:spPr>
          <a:xfrm>
            <a:off x="2852855" y="3120273"/>
            <a:ext cx="4670593" cy="3156271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90" dirty="0">
                <a:solidFill>
                  <a:schemeClr val="accent1">
                    <a:lumMod val="50000"/>
                  </a:schemeClr>
                </a:solidFill>
              </a:rPr>
              <a:t>Flexible Performance Hall </a:t>
            </a:r>
          </a:p>
          <a:p>
            <a:pPr algn="ctr"/>
            <a:r>
              <a:rPr lang="en-GB" sz="1890" dirty="0">
                <a:solidFill>
                  <a:schemeClr val="accent1">
                    <a:lumMod val="50000"/>
                  </a:schemeClr>
                </a:solidFill>
              </a:rPr>
              <a:t>200 m</a:t>
            </a:r>
            <a:r>
              <a:rPr lang="en-GB" sz="1890" baseline="30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GB" sz="189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4B4DF36-49B7-ACD0-E36C-D0B9A7E6CA9B}"/>
              </a:ext>
            </a:extLst>
          </p:cNvPr>
          <p:cNvSpPr/>
          <p:nvPr/>
        </p:nvSpPr>
        <p:spPr>
          <a:xfrm>
            <a:off x="3811604" y="6458105"/>
            <a:ext cx="4206133" cy="640514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90" dirty="0">
                <a:solidFill>
                  <a:schemeClr val="accent1">
                    <a:lumMod val="50000"/>
                  </a:schemeClr>
                </a:solidFill>
              </a:rPr>
              <a:t>Foyer /breakout space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F02A97A-224C-D7E5-1B34-42FFBF680A9A}"/>
              </a:ext>
            </a:extLst>
          </p:cNvPr>
          <p:cNvSpPr/>
          <p:nvPr/>
        </p:nvSpPr>
        <p:spPr>
          <a:xfrm>
            <a:off x="3811604" y="2283410"/>
            <a:ext cx="4206133" cy="689297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90" dirty="0">
                <a:solidFill>
                  <a:schemeClr val="accent1">
                    <a:lumMod val="50000"/>
                  </a:schemeClr>
                </a:solidFill>
              </a:rPr>
              <a:t>Foyer / breakout space </a:t>
            </a:r>
          </a:p>
        </p:txBody>
      </p:sp>
      <p:sp>
        <p:nvSpPr>
          <p:cNvPr id="74" name="Arrow: Down 73">
            <a:extLst>
              <a:ext uri="{FF2B5EF4-FFF2-40B4-BE49-F238E27FC236}">
                <a16:creationId xmlns:a16="http://schemas.microsoft.com/office/drawing/2014/main" id="{E83119ED-65C5-69D0-7B69-868ADD0764EC}"/>
              </a:ext>
            </a:extLst>
          </p:cNvPr>
          <p:cNvSpPr/>
          <p:nvPr/>
        </p:nvSpPr>
        <p:spPr>
          <a:xfrm rot="5400000">
            <a:off x="7986843" y="1883270"/>
            <a:ext cx="250402" cy="1514048"/>
          </a:xfrm>
          <a:prstGeom prst="downArrow">
            <a:avLst/>
          </a:prstGeom>
          <a:solidFill>
            <a:schemeClr val="accent5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 b="1" dirty="0"/>
          </a:p>
        </p:txBody>
      </p:sp>
      <p:sp>
        <p:nvSpPr>
          <p:cNvPr id="75" name="Arrow: Down 74">
            <a:extLst>
              <a:ext uri="{FF2B5EF4-FFF2-40B4-BE49-F238E27FC236}">
                <a16:creationId xmlns:a16="http://schemas.microsoft.com/office/drawing/2014/main" id="{726690C9-B73B-74CC-C7ED-11A9A6DCB93C}"/>
              </a:ext>
            </a:extLst>
          </p:cNvPr>
          <p:cNvSpPr/>
          <p:nvPr/>
        </p:nvSpPr>
        <p:spPr>
          <a:xfrm rot="5400000">
            <a:off x="7946212" y="5926807"/>
            <a:ext cx="250402" cy="1514048"/>
          </a:xfrm>
          <a:prstGeom prst="downArrow">
            <a:avLst/>
          </a:prstGeom>
          <a:solidFill>
            <a:schemeClr val="accent5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01F0833-89CC-A8A8-677B-3967656B1D12}"/>
              </a:ext>
            </a:extLst>
          </p:cNvPr>
          <p:cNvCxnSpPr>
            <a:cxnSpLocks/>
          </p:cNvCxnSpPr>
          <p:nvPr/>
        </p:nvCxnSpPr>
        <p:spPr>
          <a:xfrm>
            <a:off x="8112044" y="683046"/>
            <a:ext cx="0" cy="7646126"/>
          </a:xfrm>
          <a:prstGeom prst="line">
            <a:avLst/>
          </a:prstGeom>
          <a:ln w="762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7" name="Arrow: Down 76">
            <a:extLst>
              <a:ext uri="{FF2B5EF4-FFF2-40B4-BE49-F238E27FC236}">
                <a16:creationId xmlns:a16="http://schemas.microsoft.com/office/drawing/2014/main" id="{323DBABC-B403-254E-CC26-03B656CEB76B}"/>
              </a:ext>
            </a:extLst>
          </p:cNvPr>
          <p:cNvSpPr/>
          <p:nvPr/>
        </p:nvSpPr>
        <p:spPr>
          <a:xfrm rot="10800000">
            <a:off x="4116222" y="5686703"/>
            <a:ext cx="243361" cy="812519"/>
          </a:xfrm>
          <a:prstGeom prst="downArrow">
            <a:avLst/>
          </a:prstGeom>
          <a:solidFill>
            <a:schemeClr val="accent5">
              <a:lumMod val="75000"/>
              <a:alpha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 b="1" dirty="0"/>
          </a:p>
        </p:txBody>
      </p:sp>
      <p:sp>
        <p:nvSpPr>
          <p:cNvPr id="78" name="Arrow: Down 77">
            <a:extLst>
              <a:ext uri="{FF2B5EF4-FFF2-40B4-BE49-F238E27FC236}">
                <a16:creationId xmlns:a16="http://schemas.microsoft.com/office/drawing/2014/main" id="{3D7D136A-076B-CFA6-BE5C-D0C39FC2F1AC}"/>
              </a:ext>
            </a:extLst>
          </p:cNvPr>
          <p:cNvSpPr/>
          <p:nvPr/>
        </p:nvSpPr>
        <p:spPr>
          <a:xfrm>
            <a:off x="4070921" y="2844201"/>
            <a:ext cx="243361" cy="812519"/>
          </a:xfrm>
          <a:prstGeom prst="downArrow">
            <a:avLst/>
          </a:prstGeom>
          <a:solidFill>
            <a:schemeClr val="accent5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 b="1" dirty="0"/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614AF2BD-BB9E-F54B-3A02-714EF78A94BA}"/>
              </a:ext>
            </a:extLst>
          </p:cNvPr>
          <p:cNvCxnSpPr>
            <a:cxnSpLocks/>
          </p:cNvCxnSpPr>
          <p:nvPr/>
        </p:nvCxnSpPr>
        <p:spPr>
          <a:xfrm>
            <a:off x="483435" y="1628027"/>
            <a:ext cx="7628609" cy="0"/>
          </a:xfrm>
          <a:prstGeom prst="straightConnector1">
            <a:avLst/>
          </a:prstGeom>
          <a:ln w="9207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5AE21D77-D398-3459-F891-3DAEAC0CF982}"/>
              </a:ext>
            </a:extLst>
          </p:cNvPr>
          <p:cNvCxnSpPr>
            <a:cxnSpLocks/>
          </p:cNvCxnSpPr>
          <p:nvPr/>
        </p:nvCxnSpPr>
        <p:spPr>
          <a:xfrm>
            <a:off x="8112044" y="1628027"/>
            <a:ext cx="3590253" cy="0"/>
          </a:xfrm>
          <a:prstGeom prst="straightConnector1">
            <a:avLst/>
          </a:prstGeom>
          <a:ln w="92075">
            <a:solidFill>
              <a:schemeClr val="accent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6AD750EA-5AAB-B013-D870-20E5B6579830}"/>
              </a:ext>
            </a:extLst>
          </p:cNvPr>
          <p:cNvSpPr txBox="1"/>
          <p:nvPr/>
        </p:nvSpPr>
        <p:spPr>
          <a:xfrm>
            <a:off x="8958680" y="1382681"/>
            <a:ext cx="15846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2"/>
                </a:solidFill>
              </a:rPr>
              <a:t>Phase 1</a:t>
            </a:r>
          </a:p>
        </p:txBody>
      </p:sp>
      <p:sp>
        <p:nvSpPr>
          <p:cNvPr id="83" name="Arrow: Down 82">
            <a:extLst>
              <a:ext uri="{FF2B5EF4-FFF2-40B4-BE49-F238E27FC236}">
                <a16:creationId xmlns:a16="http://schemas.microsoft.com/office/drawing/2014/main" id="{E84C1DDF-7440-D7B7-3AB2-B1732757E94B}"/>
              </a:ext>
            </a:extLst>
          </p:cNvPr>
          <p:cNvSpPr/>
          <p:nvPr/>
        </p:nvSpPr>
        <p:spPr>
          <a:xfrm>
            <a:off x="3020142" y="1925373"/>
            <a:ext cx="250402" cy="1514048"/>
          </a:xfrm>
          <a:prstGeom prst="downArrow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2B70358-C4E7-CD1E-8E56-2F12419D1E4A}"/>
              </a:ext>
            </a:extLst>
          </p:cNvPr>
          <p:cNvSpPr txBox="1"/>
          <p:nvPr/>
        </p:nvSpPr>
        <p:spPr>
          <a:xfrm>
            <a:off x="725458" y="1766134"/>
            <a:ext cx="5101697" cy="3185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70" dirty="0">
                <a:solidFill>
                  <a:schemeClr val="accent1"/>
                </a:solidFill>
              </a:rPr>
              <a:t>Access for stage and equipment 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3E19A38-9F27-D025-0485-455E5CD0E6F3}"/>
              </a:ext>
            </a:extLst>
          </p:cNvPr>
          <p:cNvSpPr txBox="1"/>
          <p:nvPr/>
        </p:nvSpPr>
        <p:spPr>
          <a:xfrm>
            <a:off x="8278951" y="2482658"/>
            <a:ext cx="1436436" cy="3185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70" dirty="0">
                <a:solidFill>
                  <a:schemeClr val="accent1"/>
                </a:solidFill>
              </a:rPr>
              <a:t>Public Access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E8D4EDF-D14A-3A3F-A604-2B9F00EABAFC}"/>
              </a:ext>
            </a:extLst>
          </p:cNvPr>
          <p:cNvSpPr txBox="1"/>
          <p:nvPr/>
        </p:nvSpPr>
        <p:spPr>
          <a:xfrm>
            <a:off x="8289398" y="6522248"/>
            <a:ext cx="1436436" cy="3185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70" dirty="0">
                <a:solidFill>
                  <a:schemeClr val="accent1"/>
                </a:solidFill>
              </a:rPr>
              <a:t>Public Access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7CF43E3-DC6F-082F-DBFC-95806250E651}"/>
              </a:ext>
            </a:extLst>
          </p:cNvPr>
          <p:cNvSpPr txBox="1"/>
          <p:nvPr/>
        </p:nvSpPr>
        <p:spPr>
          <a:xfrm>
            <a:off x="2301924" y="7501523"/>
            <a:ext cx="1436436" cy="3185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70" dirty="0">
                <a:solidFill>
                  <a:schemeClr val="accent1"/>
                </a:solidFill>
              </a:rPr>
              <a:t>Fire Escape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4005643C-D0BE-51F0-02E7-903AE04B05BB}"/>
              </a:ext>
            </a:extLst>
          </p:cNvPr>
          <p:cNvCxnSpPr>
            <a:cxnSpLocks/>
          </p:cNvCxnSpPr>
          <p:nvPr/>
        </p:nvCxnSpPr>
        <p:spPr>
          <a:xfrm>
            <a:off x="8769374" y="7193080"/>
            <a:ext cx="1812431" cy="0"/>
          </a:xfrm>
          <a:prstGeom prst="line">
            <a:avLst/>
          </a:prstGeom>
          <a:ln w="1333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A18A71F8-3524-10EE-9F17-C51D663012B7}"/>
              </a:ext>
            </a:extLst>
          </p:cNvPr>
          <p:cNvCxnSpPr>
            <a:cxnSpLocks/>
          </p:cNvCxnSpPr>
          <p:nvPr/>
        </p:nvCxnSpPr>
        <p:spPr>
          <a:xfrm>
            <a:off x="8819618" y="2215574"/>
            <a:ext cx="1812431" cy="0"/>
          </a:xfrm>
          <a:prstGeom prst="line">
            <a:avLst/>
          </a:prstGeom>
          <a:ln w="1333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Arrow: Down 89">
            <a:extLst>
              <a:ext uri="{FF2B5EF4-FFF2-40B4-BE49-F238E27FC236}">
                <a16:creationId xmlns:a16="http://schemas.microsoft.com/office/drawing/2014/main" id="{022E7C99-9D82-94BA-2B57-10266C4C6345}"/>
              </a:ext>
            </a:extLst>
          </p:cNvPr>
          <p:cNvSpPr/>
          <p:nvPr/>
        </p:nvSpPr>
        <p:spPr>
          <a:xfrm rot="10800000">
            <a:off x="2937468" y="6039599"/>
            <a:ext cx="243362" cy="694550"/>
          </a:xfrm>
          <a:prstGeom prst="downArrow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 b="1" dirty="0"/>
          </a:p>
        </p:txBody>
      </p:sp>
      <p:sp>
        <p:nvSpPr>
          <p:cNvPr id="91" name="Arrow: Down 90">
            <a:extLst>
              <a:ext uri="{FF2B5EF4-FFF2-40B4-BE49-F238E27FC236}">
                <a16:creationId xmlns:a16="http://schemas.microsoft.com/office/drawing/2014/main" id="{28D6BE82-C91E-F431-FAA6-0477964AB5B7}"/>
              </a:ext>
            </a:extLst>
          </p:cNvPr>
          <p:cNvSpPr/>
          <p:nvPr/>
        </p:nvSpPr>
        <p:spPr>
          <a:xfrm rot="16200000">
            <a:off x="2376333" y="6294170"/>
            <a:ext cx="243361" cy="812519"/>
          </a:xfrm>
          <a:prstGeom prst="downArrow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 b="1" dirty="0"/>
          </a:p>
        </p:txBody>
      </p:sp>
      <p:sp>
        <p:nvSpPr>
          <p:cNvPr id="92" name="Arrow: Down 91">
            <a:extLst>
              <a:ext uri="{FF2B5EF4-FFF2-40B4-BE49-F238E27FC236}">
                <a16:creationId xmlns:a16="http://schemas.microsoft.com/office/drawing/2014/main" id="{9D68606E-0A9E-2A84-B30F-95DB4A9EF270}"/>
              </a:ext>
            </a:extLst>
          </p:cNvPr>
          <p:cNvSpPr/>
          <p:nvPr/>
        </p:nvSpPr>
        <p:spPr>
          <a:xfrm rot="16200000">
            <a:off x="2416830" y="2275062"/>
            <a:ext cx="243361" cy="812519"/>
          </a:xfrm>
          <a:prstGeom prst="downArrow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 b="1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23FF3E8-C884-F041-87F5-60A5D2B81180}"/>
              </a:ext>
            </a:extLst>
          </p:cNvPr>
          <p:cNvSpPr txBox="1"/>
          <p:nvPr/>
        </p:nvSpPr>
        <p:spPr>
          <a:xfrm>
            <a:off x="4160999" y="3227792"/>
            <a:ext cx="1503034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70" dirty="0">
                <a:solidFill>
                  <a:schemeClr val="accent1"/>
                </a:solidFill>
              </a:rPr>
              <a:t>Audience access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1427167-9072-3A44-7612-84C04D2CA7FF}"/>
              </a:ext>
            </a:extLst>
          </p:cNvPr>
          <p:cNvSpPr txBox="1"/>
          <p:nvPr/>
        </p:nvSpPr>
        <p:spPr>
          <a:xfrm>
            <a:off x="4265638" y="5773919"/>
            <a:ext cx="1503034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70" dirty="0">
                <a:solidFill>
                  <a:schemeClr val="accent1"/>
                </a:solidFill>
              </a:rPr>
              <a:t>Audience access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E5A2EEB-8C7A-4D81-5485-EC0E1CB157D8}"/>
              </a:ext>
            </a:extLst>
          </p:cNvPr>
          <p:cNvSpPr txBox="1"/>
          <p:nvPr/>
        </p:nvSpPr>
        <p:spPr>
          <a:xfrm>
            <a:off x="2707923" y="3372156"/>
            <a:ext cx="897234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70" dirty="0">
                <a:solidFill>
                  <a:schemeClr val="accent1"/>
                </a:solidFill>
              </a:rPr>
              <a:t>stage access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5D03C70-DD12-DFC9-E971-6F363EC9D6CB}"/>
              </a:ext>
            </a:extLst>
          </p:cNvPr>
          <p:cNvSpPr txBox="1"/>
          <p:nvPr/>
        </p:nvSpPr>
        <p:spPr>
          <a:xfrm>
            <a:off x="2682058" y="5402260"/>
            <a:ext cx="897234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70" dirty="0">
                <a:solidFill>
                  <a:schemeClr val="accent1"/>
                </a:solidFill>
              </a:rPr>
              <a:t>stage access</a:t>
            </a:r>
          </a:p>
        </p:txBody>
      </p:sp>
      <p:sp>
        <p:nvSpPr>
          <p:cNvPr id="97" name="Arrow: Down 96">
            <a:extLst>
              <a:ext uri="{FF2B5EF4-FFF2-40B4-BE49-F238E27FC236}">
                <a16:creationId xmlns:a16="http://schemas.microsoft.com/office/drawing/2014/main" id="{5C7B8B56-D5B7-5D01-38A0-8889BFBDED6C}"/>
              </a:ext>
            </a:extLst>
          </p:cNvPr>
          <p:cNvSpPr/>
          <p:nvPr/>
        </p:nvSpPr>
        <p:spPr>
          <a:xfrm rot="10800000">
            <a:off x="2986971" y="1506010"/>
            <a:ext cx="316743" cy="352089"/>
          </a:xfrm>
          <a:prstGeom prst="downArrow">
            <a:avLst/>
          </a:prstGeom>
          <a:solidFill>
            <a:srgbClr val="92D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0C9E43B-AB87-7E4A-20B3-5CA937D0F6C6}"/>
              </a:ext>
            </a:extLst>
          </p:cNvPr>
          <p:cNvSpPr txBox="1"/>
          <p:nvPr/>
        </p:nvSpPr>
        <p:spPr>
          <a:xfrm>
            <a:off x="2375168" y="1268888"/>
            <a:ext cx="1436436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70" dirty="0">
                <a:solidFill>
                  <a:schemeClr val="accent1"/>
                </a:solidFill>
              </a:rPr>
              <a:t>Fire Escape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BDA883B-1F92-9FD3-7F1D-05D3AE80F823}"/>
              </a:ext>
            </a:extLst>
          </p:cNvPr>
          <p:cNvGrpSpPr/>
          <p:nvPr/>
        </p:nvGrpSpPr>
        <p:grpSpPr>
          <a:xfrm>
            <a:off x="281374" y="265167"/>
            <a:ext cx="12040199" cy="9261594"/>
            <a:chOff x="281374" y="265167"/>
            <a:chExt cx="12040199" cy="9261594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6540080-F3BD-F73A-7B7C-46F8454056E8}"/>
                </a:ext>
              </a:extLst>
            </p:cNvPr>
            <p:cNvSpPr/>
            <p:nvPr/>
          </p:nvSpPr>
          <p:spPr>
            <a:xfrm>
              <a:off x="8044743" y="265167"/>
              <a:ext cx="397095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 panose="020F0502020204030204" pitchFamily="34" charset="0"/>
                </a:rPr>
                <a:t>Cnoc Soilleir</a:t>
              </a:r>
              <a:endPara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23AE295-4FA0-4401-13A9-2D0F2FE28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9726" y="8821075"/>
              <a:ext cx="2091305" cy="512994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9E95BE6-6BEF-B0C8-B9FE-39AD9EC9BD6C}"/>
                </a:ext>
              </a:extLst>
            </p:cNvPr>
            <p:cNvSpPr/>
            <p:nvPr/>
          </p:nvSpPr>
          <p:spPr>
            <a:xfrm>
              <a:off x="4298976" y="8284351"/>
              <a:ext cx="775072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457200">
                <a:tabLst>
                  <a:tab pos="2149316" algn="ctr"/>
                  <a:tab pos="4298633" algn="r"/>
                  <a:tab pos="2149316" algn="ctr"/>
                  <a:tab pos="4298633" algn="r"/>
                  <a:tab pos="4983956" algn="ctr"/>
                  <a:tab pos="7778591" algn="l"/>
                </a:tabLst>
              </a:pPr>
              <a:r>
                <a:rPr lang="en-GB" sz="3200" dirty="0">
                  <a:solidFill>
                    <a:srgbClr val="ED7D3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A Joint Venture with a Shared Vision </a:t>
              </a:r>
              <a:endParaRPr lang="en-GB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FBE6F84-DE43-4B3D-835F-DD9C29BA9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462" y="8821075"/>
              <a:ext cx="657635" cy="65763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3119C5C7-733E-AEFC-06C3-518C69F53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5479" y="8821075"/>
              <a:ext cx="1191050" cy="657635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97CD056-E77E-C497-3804-C638591C9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04" y="8859507"/>
              <a:ext cx="1555635" cy="657635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834E1FD-8670-AEAE-3DA5-F4D856029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74" y="8869126"/>
              <a:ext cx="657635" cy="657635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A80C4D6-9953-A3DD-6F9D-C982D10B25DF}"/>
                </a:ext>
              </a:extLst>
            </p:cNvPr>
            <p:cNvSpPr txBox="1"/>
            <p:nvPr/>
          </p:nvSpPr>
          <p:spPr>
            <a:xfrm rot="5400000">
              <a:off x="8594852" y="3948047"/>
              <a:ext cx="588378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6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tencil" panose="040409050D0802020404" pitchFamily="82" charset="0"/>
                </a:rPr>
                <a:t>Phase   2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CC810C8-2798-00F3-2EEF-4691CCA32C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01" y="8986380"/>
            <a:ext cx="3443202" cy="30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09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DCD0D21-5AB0-623A-E8DD-D8239012C53A}"/>
              </a:ext>
            </a:extLst>
          </p:cNvPr>
          <p:cNvGrpSpPr/>
          <p:nvPr/>
        </p:nvGrpSpPr>
        <p:grpSpPr>
          <a:xfrm>
            <a:off x="-1244206" y="388245"/>
            <a:ext cx="12994331" cy="9158661"/>
            <a:chOff x="-88506" y="1137545"/>
            <a:chExt cx="12994331" cy="9158661"/>
          </a:xfrm>
        </p:grpSpPr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B88A9449-51ED-48B9-84A6-32314D77C33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38827626"/>
                </p:ext>
              </p:extLst>
            </p:nvPr>
          </p:nvGraphicFramePr>
          <p:xfrm>
            <a:off x="-88506" y="1773569"/>
            <a:ext cx="12066038" cy="8522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crobat Document" r:id="rId2" imgW="22707483" imgH="16039997" progId="AcroExch.Document.DC">
                    <p:embed/>
                  </p:oleObj>
                </mc:Choice>
                <mc:Fallback>
                  <p:oleObj name="Acrobat Document" r:id="rId2" imgW="22707483" imgH="16039997" progId="AcroExch.Document.DC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B88A9449-51ED-48B9-84A6-32314D77C33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>
                          <a:alphaModFix amt="81000"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-88506" y="1773569"/>
                          <a:ext cx="12066038" cy="85226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AD4760C-2C3E-4EF5-90A5-88425DF1E565}"/>
                </a:ext>
              </a:extLst>
            </p:cNvPr>
            <p:cNvSpPr/>
            <p:nvPr/>
          </p:nvSpPr>
          <p:spPr>
            <a:xfrm>
              <a:off x="9871217" y="7031093"/>
              <a:ext cx="3034608" cy="1721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9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B2EF602-0C91-48C3-B11A-9E840B2AEAB8}"/>
                </a:ext>
              </a:extLst>
            </p:cNvPr>
            <p:cNvSpPr txBox="1"/>
            <p:nvPr/>
          </p:nvSpPr>
          <p:spPr>
            <a:xfrm>
              <a:off x="1314656" y="1137545"/>
              <a:ext cx="98079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solidFill>
                    <a:schemeClr val="accent6"/>
                  </a:solidFill>
                </a:rPr>
                <a:t>First Floor Plan – Phase 2 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C6334E9-0B55-4947-86D3-28FD20C7B488}"/>
                </a:ext>
              </a:extLst>
            </p:cNvPr>
            <p:cNvSpPr/>
            <p:nvPr/>
          </p:nvSpPr>
          <p:spPr>
            <a:xfrm>
              <a:off x="2817853" y="4355545"/>
              <a:ext cx="57507" cy="5250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9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090DE82-1AEB-45BA-AF8C-9DC943C28A03}"/>
                </a:ext>
              </a:extLst>
            </p:cNvPr>
            <p:cNvSpPr/>
            <p:nvPr/>
          </p:nvSpPr>
          <p:spPr>
            <a:xfrm>
              <a:off x="2817853" y="6293715"/>
              <a:ext cx="57507" cy="5250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9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24BEFD-08BE-4A08-B288-514DF4588590}"/>
                </a:ext>
              </a:extLst>
            </p:cNvPr>
            <p:cNvSpPr/>
            <p:nvPr/>
          </p:nvSpPr>
          <p:spPr>
            <a:xfrm>
              <a:off x="2817852" y="6978587"/>
              <a:ext cx="57507" cy="5250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9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D5194EE-A9F1-48F5-8943-5AAD53634300}"/>
                </a:ext>
              </a:extLst>
            </p:cNvPr>
            <p:cNvSpPr/>
            <p:nvPr/>
          </p:nvSpPr>
          <p:spPr>
            <a:xfrm>
              <a:off x="8391671" y="3749113"/>
              <a:ext cx="489666" cy="3281981"/>
            </a:xfrm>
            <a:prstGeom prst="rect">
              <a:avLst/>
            </a:prstGeom>
            <a:solidFill>
              <a:schemeClr val="accent2">
                <a:lumMod val="75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GB" sz="1470" dirty="0">
                  <a:solidFill>
                    <a:schemeClr val="accent1">
                      <a:lumMod val="50000"/>
                    </a:schemeClr>
                  </a:solidFill>
                </a:rPr>
                <a:t>Mezzanine balcony over seat storage 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BF5B63B-8596-4CC7-8C8C-2B06396154FD}"/>
                </a:ext>
              </a:extLst>
            </p:cNvPr>
            <p:cNvSpPr/>
            <p:nvPr/>
          </p:nvSpPr>
          <p:spPr>
            <a:xfrm>
              <a:off x="3594085" y="3749114"/>
              <a:ext cx="4792962" cy="3355182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90" dirty="0">
                  <a:solidFill>
                    <a:schemeClr val="accent1">
                      <a:lumMod val="50000"/>
                    </a:schemeClr>
                  </a:solidFill>
                </a:rPr>
                <a:t>Flexible Performance Hall </a:t>
              </a:r>
            </a:p>
            <a:p>
              <a:pPr algn="ctr"/>
              <a:r>
                <a:rPr lang="en-GB" sz="1890" dirty="0">
                  <a:solidFill>
                    <a:schemeClr val="accent1">
                      <a:lumMod val="50000"/>
                    </a:schemeClr>
                  </a:solidFill>
                </a:rPr>
                <a:t> double height space </a:t>
              </a:r>
            </a:p>
            <a:p>
              <a:pPr algn="ctr"/>
              <a:r>
                <a:rPr lang="en-GB" sz="1890" dirty="0">
                  <a:solidFill>
                    <a:schemeClr val="accent1">
                      <a:lumMod val="50000"/>
                    </a:schemeClr>
                  </a:solidFill>
                </a:rPr>
                <a:t>with </a:t>
              </a:r>
            </a:p>
            <a:p>
              <a:pPr algn="ctr"/>
              <a:r>
                <a:rPr lang="en-GB" sz="1890" dirty="0">
                  <a:solidFill>
                    <a:schemeClr val="accent1">
                      <a:lumMod val="50000"/>
                    </a:schemeClr>
                  </a:solidFill>
                </a:rPr>
                <a:t>200 Seat  Retractable Seating</a:t>
              </a:r>
            </a:p>
            <a:p>
              <a:pPr algn="ctr"/>
              <a:r>
                <a:rPr lang="en-GB" sz="1890" dirty="0">
                  <a:solidFill>
                    <a:schemeClr val="accent1">
                      <a:lumMod val="50000"/>
                    </a:schemeClr>
                  </a:solidFill>
                </a:rPr>
                <a:t>200 m</a:t>
              </a:r>
              <a:r>
                <a:rPr lang="en-GB" sz="1890" baseline="30000" dirty="0">
                  <a:solidFill>
                    <a:schemeClr val="accent1">
                      <a:lumMod val="50000"/>
                    </a:schemeClr>
                  </a:solidFill>
                </a:rPr>
                <a:t>2</a:t>
              </a:r>
              <a:r>
                <a:rPr lang="en-GB" sz="1890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6BDC2EF-9A73-4A73-89AA-173966FBC48C}"/>
                </a:ext>
              </a:extLst>
            </p:cNvPr>
            <p:cNvCxnSpPr>
              <a:cxnSpLocks/>
            </p:cNvCxnSpPr>
            <p:nvPr/>
          </p:nvCxnSpPr>
          <p:spPr>
            <a:xfrm>
              <a:off x="8975644" y="1406946"/>
              <a:ext cx="0" cy="7646126"/>
            </a:xfrm>
            <a:prstGeom prst="line">
              <a:avLst/>
            </a:prstGeom>
            <a:ln w="7620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9DD5A21-8CF8-4BB5-8FB5-D5103866940C}"/>
                </a:ext>
              </a:extLst>
            </p:cNvPr>
            <p:cNvCxnSpPr>
              <a:cxnSpLocks/>
            </p:cNvCxnSpPr>
            <p:nvPr/>
          </p:nvCxnSpPr>
          <p:spPr>
            <a:xfrm>
              <a:off x="1347035" y="2351927"/>
              <a:ext cx="7628609" cy="0"/>
            </a:xfrm>
            <a:prstGeom prst="straightConnector1">
              <a:avLst/>
            </a:prstGeom>
            <a:ln w="92075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7D6C341-773E-4CDE-9D9C-6EA320D74269}"/>
                </a:ext>
              </a:extLst>
            </p:cNvPr>
            <p:cNvCxnSpPr>
              <a:cxnSpLocks/>
            </p:cNvCxnSpPr>
            <p:nvPr/>
          </p:nvCxnSpPr>
          <p:spPr>
            <a:xfrm>
              <a:off x="8975644" y="2351927"/>
              <a:ext cx="3590253" cy="0"/>
            </a:xfrm>
            <a:prstGeom prst="straightConnector1">
              <a:avLst/>
            </a:prstGeom>
            <a:ln w="92075">
              <a:solidFill>
                <a:schemeClr val="accent2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F69DB02-9266-4994-8007-266D97F4F2F7}"/>
                </a:ext>
              </a:extLst>
            </p:cNvPr>
            <p:cNvSpPr txBox="1"/>
            <p:nvPr/>
          </p:nvSpPr>
          <p:spPr>
            <a:xfrm>
              <a:off x="9860769" y="2170103"/>
              <a:ext cx="1165074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100" dirty="0">
                  <a:solidFill>
                    <a:schemeClr val="accent2"/>
                  </a:solidFill>
                </a:rPr>
                <a:t>Phase 1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80EDB88-C822-453E-9FDF-459E406E5A59}"/>
                </a:ext>
              </a:extLst>
            </p:cNvPr>
            <p:cNvCxnSpPr>
              <a:cxnSpLocks/>
            </p:cNvCxnSpPr>
            <p:nvPr/>
          </p:nvCxnSpPr>
          <p:spPr>
            <a:xfrm>
              <a:off x="9380306" y="7188827"/>
              <a:ext cx="1812431" cy="0"/>
            </a:xfrm>
            <a:prstGeom prst="line">
              <a:avLst/>
            </a:prstGeom>
            <a:ln w="133350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9E17167-8EB0-40C2-8D94-F37558356950}"/>
                </a:ext>
              </a:extLst>
            </p:cNvPr>
            <p:cNvCxnSpPr>
              <a:cxnSpLocks/>
            </p:cNvCxnSpPr>
            <p:nvPr/>
          </p:nvCxnSpPr>
          <p:spPr>
            <a:xfrm>
              <a:off x="9683218" y="2939474"/>
              <a:ext cx="1812431" cy="0"/>
            </a:xfrm>
            <a:prstGeom prst="line">
              <a:avLst/>
            </a:prstGeom>
            <a:ln w="133350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B84A7AE-1CE4-4C04-84F8-B040EF86F7B6}"/>
                </a:ext>
              </a:extLst>
            </p:cNvPr>
            <p:cNvSpPr/>
            <p:nvPr/>
          </p:nvSpPr>
          <p:spPr>
            <a:xfrm>
              <a:off x="9213888" y="4656020"/>
              <a:ext cx="1639133" cy="1680210"/>
            </a:xfrm>
            <a:prstGeom prst="rect">
              <a:avLst/>
            </a:prstGeom>
            <a:solidFill>
              <a:srgbClr val="7030A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90" dirty="0">
                  <a:solidFill>
                    <a:schemeClr val="accent1">
                      <a:lumMod val="50000"/>
                    </a:schemeClr>
                  </a:solidFill>
                </a:rPr>
                <a:t>Control Room with link to auditorium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2500A55-68C6-4BDF-B06B-56E3DC632534}"/>
                </a:ext>
              </a:extLst>
            </p:cNvPr>
            <p:cNvSpPr/>
            <p:nvPr/>
          </p:nvSpPr>
          <p:spPr>
            <a:xfrm>
              <a:off x="9206948" y="3016038"/>
              <a:ext cx="2194651" cy="1515190"/>
            </a:xfrm>
            <a:prstGeom prst="rect">
              <a:avLst/>
            </a:prstGeom>
            <a:solidFill>
              <a:srgbClr val="7030A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90" dirty="0">
                  <a:solidFill>
                    <a:schemeClr val="accent1">
                      <a:lumMod val="50000"/>
                    </a:schemeClr>
                  </a:solidFill>
                </a:rPr>
                <a:t>Studio and sound booths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EB5DC17-4F6E-468E-97D6-E273DF3C7209}"/>
                </a:ext>
              </a:extLst>
            </p:cNvPr>
            <p:cNvSpPr/>
            <p:nvPr/>
          </p:nvSpPr>
          <p:spPr>
            <a:xfrm>
              <a:off x="9170752" y="6477502"/>
              <a:ext cx="2145269" cy="570063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9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23E1055-7BDD-4C9D-94AF-31342CB35098}"/>
                </a:ext>
              </a:extLst>
            </p:cNvPr>
            <p:cNvSpPr txBox="1"/>
            <p:nvPr/>
          </p:nvSpPr>
          <p:spPr>
            <a:xfrm>
              <a:off x="9334946" y="6611314"/>
              <a:ext cx="2160704" cy="3185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0" dirty="0">
                  <a:solidFill>
                    <a:schemeClr val="accent1"/>
                  </a:solidFill>
                </a:rPr>
                <a:t>Access to top of seating  </a:t>
              </a:r>
            </a:p>
          </p:txBody>
        </p:sp>
        <p:sp>
          <p:nvSpPr>
            <p:cNvPr id="31" name="Arrow: Down 30">
              <a:extLst>
                <a:ext uri="{FF2B5EF4-FFF2-40B4-BE49-F238E27FC236}">
                  <a16:creationId xmlns:a16="http://schemas.microsoft.com/office/drawing/2014/main" id="{3F7EFB9F-039B-444B-B583-8A8A37C4B660}"/>
                </a:ext>
              </a:extLst>
            </p:cNvPr>
            <p:cNvSpPr/>
            <p:nvPr/>
          </p:nvSpPr>
          <p:spPr>
            <a:xfrm rot="5400000">
              <a:off x="8884342" y="6475255"/>
              <a:ext cx="233851" cy="595283"/>
            </a:xfrm>
            <a:prstGeom prst="downArrow">
              <a:avLst/>
            </a:prstGeom>
            <a:solidFill>
              <a:schemeClr val="accent5">
                <a:lumMod val="75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9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F94B1C7-7113-479E-8CB9-3526463BAC20}"/>
                </a:ext>
              </a:extLst>
            </p:cNvPr>
            <p:cNvCxnSpPr/>
            <p:nvPr/>
          </p:nvCxnSpPr>
          <p:spPr>
            <a:xfrm>
              <a:off x="8703626" y="5230008"/>
              <a:ext cx="116759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D62B08D-393E-477E-B5F3-8A9B2C20CDF0}"/>
                </a:ext>
              </a:extLst>
            </p:cNvPr>
            <p:cNvCxnSpPr/>
            <p:nvPr/>
          </p:nvCxnSpPr>
          <p:spPr>
            <a:xfrm>
              <a:off x="8703627" y="5513526"/>
              <a:ext cx="659187" cy="0"/>
            </a:xfrm>
            <a:prstGeom prst="line">
              <a:avLst/>
            </a:prstGeom>
            <a:ln w="57150">
              <a:solidFill>
                <a:srgbClr val="7030A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39DE0FB-771C-45D1-BFFF-35322AAA12BC}"/>
                </a:ext>
              </a:extLst>
            </p:cNvPr>
            <p:cNvCxnSpPr/>
            <p:nvPr/>
          </p:nvCxnSpPr>
          <p:spPr>
            <a:xfrm>
              <a:off x="9362814" y="4588556"/>
              <a:ext cx="2094644" cy="0"/>
            </a:xfrm>
            <a:prstGeom prst="line">
              <a:avLst/>
            </a:prstGeom>
            <a:ln w="920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849FAC3-AD5A-440D-8C99-2D197FB82C10}"/>
                </a:ext>
              </a:extLst>
            </p:cNvPr>
            <p:cNvCxnSpPr/>
            <p:nvPr/>
          </p:nvCxnSpPr>
          <p:spPr>
            <a:xfrm>
              <a:off x="9306956" y="6414213"/>
              <a:ext cx="2094644" cy="0"/>
            </a:xfrm>
            <a:prstGeom prst="line">
              <a:avLst/>
            </a:prstGeom>
            <a:ln w="920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05BB555-0D47-4255-9271-CCF1D636CFAA}"/>
                </a:ext>
              </a:extLst>
            </p:cNvPr>
            <p:cNvSpPr txBox="1"/>
            <p:nvPr/>
          </p:nvSpPr>
          <p:spPr>
            <a:xfrm>
              <a:off x="4651703" y="7474087"/>
              <a:ext cx="2160704" cy="3185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0" dirty="0">
                  <a:solidFill>
                    <a:schemeClr val="accent1"/>
                  </a:solidFill>
                </a:rPr>
                <a:t>Roof below 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39C3FA9-5748-49F7-A426-17477A0FE09C}"/>
                </a:ext>
              </a:extLst>
            </p:cNvPr>
            <p:cNvSpPr txBox="1"/>
            <p:nvPr/>
          </p:nvSpPr>
          <p:spPr>
            <a:xfrm>
              <a:off x="1791457" y="5040420"/>
              <a:ext cx="1282955" cy="3185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0" dirty="0">
                  <a:solidFill>
                    <a:schemeClr val="accent1"/>
                  </a:solidFill>
                </a:rPr>
                <a:t>Roof below 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B0952BF-1B6B-45DE-88A7-AFC6364695EE}"/>
                </a:ext>
              </a:extLst>
            </p:cNvPr>
            <p:cNvSpPr txBox="1"/>
            <p:nvPr/>
          </p:nvSpPr>
          <p:spPr>
            <a:xfrm>
              <a:off x="4456615" y="3056157"/>
              <a:ext cx="2160704" cy="3185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0" dirty="0">
                  <a:solidFill>
                    <a:schemeClr val="accent1"/>
                  </a:solidFill>
                </a:rPr>
                <a:t>Roof below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9D93CE8-4E4A-B091-765B-2CDD6689D8DF}"/>
              </a:ext>
            </a:extLst>
          </p:cNvPr>
          <p:cNvGrpSpPr/>
          <p:nvPr/>
        </p:nvGrpSpPr>
        <p:grpSpPr>
          <a:xfrm>
            <a:off x="281374" y="265167"/>
            <a:ext cx="12040199" cy="9261594"/>
            <a:chOff x="281374" y="265167"/>
            <a:chExt cx="12040199" cy="926159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7426B5F-96EE-1CA2-2043-6D99A741371E}"/>
                </a:ext>
              </a:extLst>
            </p:cNvPr>
            <p:cNvSpPr/>
            <p:nvPr/>
          </p:nvSpPr>
          <p:spPr>
            <a:xfrm>
              <a:off x="8044743" y="265167"/>
              <a:ext cx="397095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 panose="020F0502020204030204" pitchFamily="34" charset="0"/>
                </a:rPr>
                <a:t>Cnoc Soilleir</a:t>
              </a:r>
              <a:endPara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63D40B-3E9B-0CE5-EAAD-040D76329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9726" y="8821075"/>
              <a:ext cx="2091305" cy="51299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F5B9DE5-8CEB-591A-4309-239CE68B9AC1}"/>
                </a:ext>
              </a:extLst>
            </p:cNvPr>
            <p:cNvSpPr/>
            <p:nvPr/>
          </p:nvSpPr>
          <p:spPr>
            <a:xfrm>
              <a:off x="4298976" y="8284351"/>
              <a:ext cx="775072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457200">
                <a:tabLst>
                  <a:tab pos="2149316" algn="ctr"/>
                  <a:tab pos="4298633" algn="r"/>
                  <a:tab pos="2149316" algn="ctr"/>
                  <a:tab pos="4298633" algn="r"/>
                  <a:tab pos="4983956" algn="ctr"/>
                  <a:tab pos="7778591" algn="l"/>
                </a:tabLst>
              </a:pPr>
              <a:r>
                <a:rPr lang="en-GB" sz="3200" dirty="0">
                  <a:solidFill>
                    <a:srgbClr val="ED7D3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A Joint Venture with a Shared Vision </a:t>
              </a:r>
              <a:endParaRPr lang="en-GB" sz="3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F9B3901-3C6B-1DFD-BCD6-49B4D0DC4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462" y="8821075"/>
              <a:ext cx="657635" cy="65763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4F0A49-B7C8-19E7-17FE-4E45F780A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5479" y="8821075"/>
              <a:ext cx="1191050" cy="6576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1383A8C-0AB2-07E4-0988-29E9FC247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04" y="8859507"/>
              <a:ext cx="1555635" cy="6576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D210FE-6479-90B7-46F0-0D6F1C668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74" y="8869126"/>
              <a:ext cx="657635" cy="65763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0F4DE75-A5A3-3D8E-D9EF-85D709526A64}"/>
                </a:ext>
              </a:extLst>
            </p:cNvPr>
            <p:cNvSpPr txBox="1"/>
            <p:nvPr/>
          </p:nvSpPr>
          <p:spPr>
            <a:xfrm rot="5400000">
              <a:off x="8594852" y="3948047"/>
              <a:ext cx="588378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6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tencil" panose="040409050D0802020404" pitchFamily="82" charset="0"/>
                </a:rPr>
                <a:t>Phase   2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F1BD8810-6365-13C8-933C-46972CA2F6AD}"/>
              </a:ext>
            </a:extLst>
          </p:cNvPr>
          <p:cNvSpPr/>
          <p:nvPr/>
        </p:nvSpPr>
        <p:spPr>
          <a:xfrm>
            <a:off x="7271535" y="3337560"/>
            <a:ext cx="454102" cy="566554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C63511-746A-1E05-B2DD-EBF6F6A44F49}"/>
              </a:ext>
            </a:extLst>
          </p:cNvPr>
          <p:cNvSpPr txBox="1"/>
          <p:nvPr/>
        </p:nvSpPr>
        <p:spPr>
          <a:xfrm>
            <a:off x="6263410" y="1716560"/>
            <a:ext cx="1318291" cy="9971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70" dirty="0">
                <a:solidFill>
                  <a:schemeClr val="accent1"/>
                </a:solidFill>
              </a:rPr>
              <a:t>Live recording desk on Mezzanine level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EF2AF9A-5D43-69B4-EEEE-7286D676BBD9}"/>
              </a:ext>
            </a:extLst>
          </p:cNvPr>
          <p:cNvCxnSpPr>
            <a:cxnSpLocks/>
          </p:cNvCxnSpPr>
          <p:nvPr/>
        </p:nvCxnSpPr>
        <p:spPr>
          <a:xfrm>
            <a:off x="7177228" y="2534870"/>
            <a:ext cx="148426" cy="96203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DD06E1B7-24E2-BC0D-12FA-8181738467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01" y="8986380"/>
            <a:ext cx="3443202" cy="30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69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E19C5D2E18BD48B0C345F39791C4D4" ma:contentTypeVersion="20" ma:contentTypeDescription="Create a new document." ma:contentTypeScope="" ma:versionID="043ad1079ad4e2e4394424e05d402c65">
  <xsd:schema xmlns:xsd="http://www.w3.org/2001/XMLSchema" xmlns:xs="http://www.w3.org/2001/XMLSchema" xmlns:p="http://schemas.microsoft.com/office/2006/metadata/properties" xmlns:ns2="1e9584a3-1953-443e-8353-9458222e6869" xmlns:ns3="04917c32-2e8b-4aef-8c61-e3961b3be20d" targetNamespace="http://schemas.microsoft.com/office/2006/metadata/properties" ma:root="true" ma:fieldsID="9d48440a9c8ef8e78adc4b80fb0ce12c" ns2:_="" ns3:_="">
    <xsd:import namespace="1e9584a3-1953-443e-8353-9458222e6869"/>
    <xsd:import namespace="04917c32-2e8b-4aef-8c61-e3961b3be2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9584a3-1953-443e-8353-9458222e68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9eec7a0-0266-42a8-a670-a57be206df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917c32-2e8b-4aef-8c61-e3961b3be20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e3d379a6-0743-46f9-af0e-ec6cf30fa4f5}" ma:internalName="TaxCatchAll" ma:showField="CatchAllData" ma:web="04917c32-2e8b-4aef-8c61-e3961b3be2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4917c32-2e8b-4aef-8c61-e3961b3be20d" xsi:nil="true"/>
    <lcf76f155ced4ddcb4097134ff3c332f xmlns="1e9584a3-1953-443e-8353-9458222e686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DBF86C0-C3F0-4D2C-9E49-9F45B656A7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FEAF42-2F6E-4BD4-80EF-FEA6D66F81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9584a3-1953-443e-8353-9458222e6869"/>
    <ds:schemaRef ds:uri="04917c32-2e8b-4aef-8c61-e3961b3be2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D1EB9C7-37A5-44B1-86F1-18154B22CE58}">
  <ds:schemaRefs>
    <ds:schemaRef ds:uri="http://purl.org/dc/dcmitype/"/>
    <ds:schemaRef ds:uri="http://purl.org/dc/elements/1.1/"/>
    <ds:schemaRef ds:uri="http://schemas.microsoft.com/office/2006/documentManagement/types"/>
    <ds:schemaRef ds:uri="04917c32-2e8b-4aef-8c61-e3961b3be20d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1e9584a3-1953-443e-8353-9458222e6869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827</TotalTime>
  <Words>726</Words>
  <Application>Microsoft Office PowerPoint</Application>
  <PresentationFormat>A3 Paper (297x420 mm)</PresentationFormat>
  <Paragraphs>145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Stencil</vt:lpstr>
      <vt:lpstr>Symbol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admin@cnocsoilleir.org</dc:creator>
  <cp:lastModifiedBy>catherine yeatman</cp:lastModifiedBy>
  <cp:revision>3</cp:revision>
  <cp:lastPrinted>2023-08-14T13:52:00Z</cp:lastPrinted>
  <dcterms:created xsi:type="dcterms:W3CDTF">2023-07-04T10:15:34Z</dcterms:created>
  <dcterms:modified xsi:type="dcterms:W3CDTF">2025-02-05T12:58:45Z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0x0101007EE19C5D2E18BD48B0C345F39791C4D4</vt:lpwstr>
  </property>
  <property fmtid="{D5CDD505-2E9C-101B-9397-08002B2CF9AE}" pid="3" name="MediaServiceImageTags">
    <vt:lpwstr/>
  </property>
</Properties>
</file>